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handoutMasterIdLst>
    <p:handoutMasterId r:id="rId18"/>
  </p:handoutMasterIdLst>
  <p:sldIdLst>
    <p:sldId id="365" r:id="rId2"/>
    <p:sldId id="580" r:id="rId3"/>
    <p:sldId id="570" r:id="rId4"/>
    <p:sldId id="811" r:id="rId5"/>
    <p:sldId id="461" r:id="rId6"/>
    <p:sldId id="424" r:id="rId7"/>
    <p:sldId id="418" r:id="rId8"/>
    <p:sldId id="427" r:id="rId9"/>
    <p:sldId id="575" r:id="rId10"/>
    <p:sldId id="576" r:id="rId11"/>
    <p:sldId id="578" r:id="rId12"/>
    <p:sldId id="571" r:id="rId13"/>
    <p:sldId id="573" r:id="rId14"/>
    <p:sldId id="348" r:id="rId15"/>
    <p:sldId id="81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989" autoAdjust="0"/>
    <p:restoredTop sz="99388" autoAdjust="0"/>
  </p:normalViewPr>
  <p:slideViewPr>
    <p:cSldViewPr snapToGrid="0" snapToObjects="1">
      <p:cViewPr varScale="1">
        <p:scale>
          <a:sx n="115" d="100"/>
          <a:sy n="115" d="100"/>
        </p:scale>
        <p:origin x="440" y="192"/>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9/13/20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9/13/20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9/13/20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latin typeface="Helvetica" charset="0"/>
                <a:ea typeface="Helvetica" charset="0"/>
                <a:cs typeface="Helvetica" charset="0"/>
              </a:defRPr>
            </a:lvl1pPr>
          </a:lstStyle>
          <a:p>
            <a:r>
              <a:rPr lang="en-US"/>
              <a:t>Date Goes Here</a:t>
            </a:r>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latin typeface="Helvetica" charset="0"/>
                <a:ea typeface="Helvetica" charset="0"/>
                <a:cs typeface="Helvetica" charset="0"/>
              </a:defRPr>
            </a:lvl1pPr>
          </a:lstStyle>
          <a:p>
            <a:r>
              <a:rPr lang="en-US"/>
              <a:t>Name of presentation or other info goes here</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latin typeface="Helvetica" charset="0"/>
                <a:ea typeface="Helvetica" charset="0"/>
                <a:cs typeface="Helvetica" charset="0"/>
              </a:defRPr>
            </a:lvl1pPr>
          </a:lstStyle>
          <a:p>
            <a:fld id="{1BB0B505-5A34-8746-A5A9-793D5E51FFCB}" type="slidenum">
              <a:rPr lang="en-US" smtClean="0"/>
              <a:pPr/>
              <a:t>‹#›</a:t>
            </a:fld>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4400" b="1" i="0" cap="none">
                <a:solidFill>
                  <a:srgbClr val="000000"/>
                </a:solidFill>
                <a:latin typeface="Helvetica" charset="0"/>
                <a:ea typeface="Helvetica" charset="0"/>
                <a:cs typeface="Helvetica" charset="0"/>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Tribrand_BlackText_RGB_022615.eps"/>
          <p:cNvPicPr>
            <a:picLocks noChangeAspect="1"/>
          </p:cNvPicPr>
          <p:nvPr userDrawn="1"/>
        </p:nvPicPr>
        <p:blipFill rotWithShape="1">
          <a:blip r:embed="rId2">
            <a:extLst>
              <a:ext uri="{28A0092B-C50C-407E-A947-70E740481C1C}">
                <a14:useLocalDpi xmlns:a14="http://schemas.microsoft.com/office/drawing/2010/main" val="0"/>
              </a:ext>
            </a:extLst>
          </a:blip>
          <a:srcRect r="75347"/>
          <a:stretch/>
        </p:blipFill>
        <p:spPr>
          <a:xfrm>
            <a:off x="7901518" y="454025"/>
            <a:ext cx="785282" cy="707853"/>
          </a:xfrm>
          <a:prstGeom prst="rect">
            <a:avLst/>
          </a:prstGeom>
        </p:spPr>
      </p:pic>
    </p:spTree>
    <p:extLst>
      <p:ext uri="{BB962C8B-B14F-4D97-AF65-F5344CB8AC3E}">
        <p14:creationId xmlns:p14="http://schemas.microsoft.com/office/powerpoint/2010/main" val="407825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9/13/20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wm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12.xml"/><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8. Radiances</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287" t="34483" r="30306" b="34483"/>
          <a:stretch/>
        </p:blipFill>
        <p:spPr>
          <a:xfrm>
            <a:off x="4107308" y="2161102"/>
            <a:ext cx="4472875" cy="3950891"/>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10</a:t>
            </a:fld>
            <a:endParaRPr lang="en-US" dirty="0"/>
          </a:p>
        </p:txBody>
      </p:sp>
      <p:sp>
        <p:nvSpPr>
          <p:cNvPr id="5" name="Title 4"/>
          <p:cNvSpPr>
            <a:spLocks noGrp="1"/>
          </p:cNvSpPr>
          <p:nvPr>
            <p:ph type="ctrTitle"/>
          </p:nvPr>
        </p:nvSpPr>
        <p:spPr>
          <a:xfrm>
            <a:off x="454026" y="454025"/>
            <a:ext cx="8411194" cy="436031"/>
          </a:xfrm>
        </p:spPr>
        <p:txBody>
          <a:bodyPr/>
          <a:lstStyle/>
          <a:p>
            <a:r>
              <a:rPr lang="en-US" sz="3600" dirty="0"/>
              <a:t>Estimate RCCs using a NIST-calibrated source</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4695" t="-6385" r="37555" b="1"/>
          <a:stretch/>
        </p:blipFill>
        <p:spPr>
          <a:xfrm>
            <a:off x="4987881" y="2786435"/>
            <a:ext cx="1784333" cy="981443"/>
          </a:xfrm>
          <a:prstGeom prst="rect">
            <a:avLst/>
          </a:prstGeom>
        </p:spPr>
      </p:pic>
      <p:pic>
        <p:nvPicPr>
          <p:cNvPr id="9" name="Picture 8">
            <a:extLst>
              <a:ext uri="{FF2B5EF4-FFF2-40B4-BE49-F238E27FC236}">
                <a16:creationId xmlns:a16="http://schemas.microsoft.com/office/drawing/2014/main" id="{11996BA7-974D-CA43-AA50-464265BCBBF6}"/>
              </a:ext>
            </a:extLst>
          </p:cNvPr>
          <p:cNvPicPr>
            <a:picLocks noChangeAspect="1"/>
          </p:cNvPicPr>
          <p:nvPr/>
        </p:nvPicPr>
        <p:blipFill>
          <a:blip r:embed="rId4"/>
          <a:stretch>
            <a:fillRect/>
          </a:stretch>
        </p:blipFill>
        <p:spPr>
          <a:xfrm>
            <a:off x="785183" y="2531327"/>
            <a:ext cx="2824164" cy="3684549"/>
          </a:xfrm>
          <a:prstGeom prst="rect">
            <a:avLst/>
          </a:prstGeom>
        </p:spPr>
      </p:pic>
      <p:sp>
        <p:nvSpPr>
          <p:cNvPr id="13" name="TextBox 12">
            <a:extLst>
              <a:ext uri="{FF2B5EF4-FFF2-40B4-BE49-F238E27FC236}">
                <a16:creationId xmlns:a16="http://schemas.microsoft.com/office/drawing/2014/main" id="{27A93281-273F-2141-9EC4-65B03E9C84D3}"/>
              </a:ext>
            </a:extLst>
          </p:cNvPr>
          <p:cNvSpPr txBox="1"/>
          <p:nvPr/>
        </p:nvSpPr>
        <p:spPr>
          <a:xfrm>
            <a:off x="2299339" y="6038186"/>
            <a:ext cx="4172701" cy="276999"/>
          </a:xfrm>
          <a:prstGeom prst="rect">
            <a:avLst/>
          </a:prstGeom>
          <a:noFill/>
        </p:spPr>
        <p:txBody>
          <a:bodyPr wrap="square" rtlCol="0">
            <a:spAutoFit/>
          </a:bodyPr>
          <a:lstStyle/>
          <a:p>
            <a:pPr algn="ctr"/>
            <a:r>
              <a:rPr lang="en-US" sz="1200" dirty="0"/>
              <a:t>Chapman et al., </a:t>
            </a:r>
            <a:r>
              <a:rPr lang="en-US" sz="1200" i="1" dirty="0"/>
              <a:t>Remote Sensing </a:t>
            </a:r>
            <a:r>
              <a:rPr lang="en-US" sz="1200" dirty="0"/>
              <a:t>(2019)</a:t>
            </a:r>
          </a:p>
        </p:txBody>
      </p:sp>
      <p:sp>
        <p:nvSpPr>
          <p:cNvPr id="10" name="TextBox 9">
            <a:extLst>
              <a:ext uri="{FF2B5EF4-FFF2-40B4-BE49-F238E27FC236}">
                <a16:creationId xmlns:a16="http://schemas.microsoft.com/office/drawing/2014/main" id="{A51EB06B-642B-1B4E-855F-FB9BAACC97F6}"/>
              </a:ext>
            </a:extLst>
          </p:cNvPr>
          <p:cNvSpPr txBox="1"/>
          <p:nvPr/>
        </p:nvSpPr>
        <p:spPr>
          <a:xfrm>
            <a:off x="499502" y="1796344"/>
            <a:ext cx="8187298" cy="646331"/>
          </a:xfrm>
          <a:prstGeom prst="rect">
            <a:avLst/>
          </a:prstGeom>
          <a:noFill/>
        </p:spPr>
        <p:txBody>
          <a:bodyPr wrap="square" rtlCol="0">
            <a:spAutoFit/>
          </a:bodyPr>
          <a:lstStyle/>
          <a:p>
            <a:r>
              <a:rPr lang="en-US" b="1" dirty="0"/>
              <a:t>A dark laboratory, or special enclosure, prevents external light from entering.</a:t>
            </a:r>
          </a:p>
        </p:txBody>
      </p:sp>
    </p:spTree>
    <p:extLst>
      <p:ext uri="{BB962C8B-B14F-4D97-AF65-F5344CB8AC3E}">
        <p14:creationId xmlns:p14="http://schemas.microsoft.com/office/powerpoint/2010/main" val="386228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11</a:t>
            </a:fld>
            <a:endParaRPr lang="en-US" dirty="0"/>
          </a:p>
        </p:txBody>
      </p:sp>
      <p:sp>
        <p:nvSpPr>
          <p:cNvPr id="5" name="Title 4"/>
          <p:cNvSpPr>
            <a:spLocks noGrp="1"/>
          </p:cNvSpPr>
          <p:nvPr>
            <p:ph type="ctrTitle"/>
          </p:nvPr>
        </p:nvSpPr>
        <p:spPr/>
        <p:txBody>
          <a:bodyPr/>
          <a:lstStyle/>
          <a:p>
            <a:r>
              <a:rPr lang="en-US" sz="3600" dirty="0"/>
              <a:t>Flat field calibration equipment</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62288" t="-6385" r="-1" b="1"/>
          <a:stretch/>
        </p:blipFill>
        <p:spPr>
          <a:xfrm>
            <a:off x="5788607" y="2356278"/>
            <a:ext cx="1716941" cy="69488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925" t="29425" r="9184" b="28736"/>
          <a:stretch/>
        </p:blipFill>
        <p:spPr>
          <a:xfrm>
            <a:off x="4757421" y="3001583"/>
            <a:ext cx="4046942" cy="2708804"/>
          </a:xfrm>
          <a:prstGeom prst="rect">
            <a:avLst/>
          </a:prstGeom>
        </p:spPr>
      </p:pic>
      <p:pic>
        <p:nvPicPr>
          <p:cNvPr id="10" name="Picture 9">
            <a:extLst>
              <a:ext uri="{FF2B5EF4-FFF2-40B4-BE49-F238E27FC236}">
                <a16:creationId xmlns:a16="http://schemas.microsoft.com/office/drawing/2014/main" id="{C8F1F417-B8A5-1049-8777-6466F8361FCC}"/>
              </a:ext>
            </a:extLst>
          </p:cNvPr>
          <p:cNvPicPr>
            <a:picLocks noChangeAspect="1"/>
          </p:cNvPicPr>
          <p:nvPr/>
        </p:nvPicPr>
        <p:blipFill rotWithShape="1">
          <a:blip r:embed="rId4"/>
          <a:srcRect r="10782" b="8599"/>
          <a:stretch/>
        </p:blipFill>
        <p:spPr>
          <a:xfrm>
            <a:off x="352074" y="2323391"/>
            <a:ext cx="4333803" cy="4134985"/>
          </a:xfrm>
          <a:prstGeom prst="rect">
            <a:avLst/>
          </a:prstGeom>
        </p:spPr>
      </p:pic>
      <p:sp>
        <p:nvSpPr>
          <p:cNvPr id="15" name="TextBox 14">
            <a:extLst>
              <a:ext uri="{FF2B5EF4-FFF2-40B4-BE49-F238E27FC236}">
                <a16:creationId xmlns:a16="http://schemas.microsoft.com/office/drawing/2014/main" id="{12CC86D9-8951-2C4A-A2E8-451CA0202EA3}"/>
              </a:ext>
            </a:extLst>
          </p:cNvPr>
          <p:cNvSpPr txBox="1"/>
          <p:nvPr/>
        </p:nvSpPr>
        <p:spPr>
          <a:xfrm>
            <a:off x="4971299" y="6113112"/>
            <a:ext cx="4172701" cy="276999"/>
          </a:xfrm>
          <a:prstGeom prst="rect">
            <a:avLst/>
          </a:prstGeom>
          <a:noFill/>
        </p:spPr>
        <p:txBody>
          <a:bodyPr wrap="square" rtlCol="0">
            <a:spAutoFit/>
          </a:bodyPr>
          <a:lstStyle/>
          <a:p>
            <a:pPr algn="ctr"/>
            <a:r>
              <a:rPr lang="en-US" sz="1200" dirty="0"/>
              <a:t>Chapman et al., </a:t>
            </a:r>
            <a:r>
              <a:rPr lang="en-US" sz="1200" i="1" dirty="0"/>
              <a:t>Remote Sensing </a:t>
            </a:r>
            <a:r>
              <a:rPr lang="en-US" sz="1200" dirty="0"/>
              <a:t>(2019)</a:t>
            </a:r>
          </a:p>
        </p:txBody>
      </p:sp>
      <p:sp>
        <p:nvSpPr>
          <p:cNvPr id="11" name="TextBox 10">
            <a:extLst>
              <a:ext uri="{FF2B5EF4-FFF2-40B4-BE49-F238E27FC236}">
                <a16:creationId xmlns:a16="http://schemas.microsoft.com/office/drawing/2014/main" id="{6D81182F-3E93-4A42-864D-F9E3B7456B6B}"/>
              </a:ext>
            </a:extLst>
          </p:cNvPr>
          <p:cNvSpPr txBox="1"/>
          <p:nvPr/>
        </p:nvSpPr>
        <p:spPr>
          <a:xfrm>
            <a:off x="454026" y="1166029"/>
            <a:ext cx="8187298" cy="1200329"/>
          </a:xfrm>
          <a:prstGeom prst="rect">
            <a:avLst/>
          </a:prstGeom>
          <a:noFill/>
        </p:spPr>
        <p:txBody>
          <a:bodyPr wrap="square" rtlCol="0">
            <a:spAutoFit/>
          </a:bodyPr>
          <a:lstStyle/>
          <a:p>
            <a:r>
              <a:rPr lang="en-US" b="1" dirty="0"/>
              <a:t>Measuring the flat field response image requires a completely uniform illumination from a specially-designed calibration object.  Each spectral channel’s response is scaled so that the flat field rows all average to unity.</a:t>
            </a:r>
          </a:p>
        </p:txBody>
      </p:sp>
    </p:spTree>
    <p:extLst>
      <p:ext uri="{BB962C8B-B14F-4D97-AF65-F5344CB8AC3E}">
        <p14:creationId xmlns:p14="http://schemas.microsoft.com/office/powerpoint/2010/main" val="382355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53F2D-6968-1141-AF51-90EF536BF611}"/>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30DDE944-177B-AF41-A529-EFE065A8294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D96ACD9-7261-BF44-B3AB-0A09DAA8EE71}"/>
              </a:ext>
            </a:extLst>
          </p:cNvPr>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a:extLst>
              <a:ext uri="{FF2B5EF4-FFF2-40B4-BE49-F238E27FC236}">
                <a16:creationId xmlns:a16="http://schemas.microsoft.com/office/drawing/2014/main" id="{A6D22539-A249-784B-8013-BA3F0349F1C5}"/>
              </a:ext>
            </a:extLst>
          </p:cNvPr>
          <p:cNvSpPr>
            <a:spLocks noGrp="1"/>
          </p:cNvSpPr>
          <p:nvPr>
            <p:ph type="ctrTitle"/>
          </p:nvPr>
        </p:nvSpPr>
        <p:spPr/>
        <p:txBody>
          <a:bodyPr/>
          <a:lstStyle/>
          <a:p>
            <a:r>
              <a:rPr lang="en-US" sz="3600" dirty="0"/>
              <a:t>Validation method</a:t>
            </a:r>
          </a:p>
        </p:txBody>
      </p:sp>
      <p:grpSp>
        <p:nvGrpSpPr>
          <p:cNvPr id="8" name="Group 7">
            <a:extLst>
              <a:ext uri="{FF2B5EF4-FFF2-40B4-BE49-F238E27FC236}">
                <a16:creationId xmlns:a16="http://schemas.microsoft.com/office/drawing/2014/main" id="{BAE9D75E-C66E-F74B-B5BC-B17E2459B06A}"/>
              </a:ext>
            </a:extLst>
          </p:cNvPr>
          <p:cNvGrpSpPr/>
          <p:nvPr/>
        </p:nvGrpSpPr>
        <p:grpSpPr>
          <a:xfrm>
            <a:off x="5588619" y="-19513"/>
            <a:ext cx="3098181" cy="6423488"/>
            <a:chOff x="5139395" y="-43530"/>
            <a:chExt cx="3098181" cy="6423488"/>
          </a:xfrm>
        </p:grpSpPr>
        <p:grpSp>
          <p:nvGrpSpPr>
            <p:cNvPr id="5" name="Group 4">
              <a:extLst>
                <a:ext uri="{FF2B5EF4-FFF2-40B4-BE49-F238E27FC236}">
                  <a16:creationId xmlns:a16="http://schemas.microsoft.com/office/drawing/2014/main" id="{27A7F1B0-2EDE-0D49-A1E2-6BE6CC6012C0}"/>
                </a:ext>
              </a:extLst>
            </p:cNvPr>
            <p:cNvGrpSpPr/>
            <p:nvPr/>
          </p:nvGrpSpPr>
          <p:grpSpPr>
            <a:xfrm>
              <a:off x="5139395" y="-43530"/>
              <a:ext cx="3098181" cy="6423488"/>
              <a:chOff x="5209478" y="1030508"/>
              <a:chExt cx="2455203" cy="5090396"/>
            </a:xfrm>
          </p:grpSpPr>
          <p:pic>
            <p:nvPicPr>
              <p:cNvPr id="48" name="Picture 17" descr="ang20140612t202943_radiance.pdf">
                <a:extLst>
                  <a:ext uri="{FF2B5EF4-FFF2-40B4-BE49-F238E27FC236}">
                    <a16:creationId xmlns:a16="http://schemas.microsoft.com/office/drawing/2014/main" id="{39F1AFA3-3EA4-4E41-AEEC-07BFEB604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9478" y="1030508"/>
                <a:ext cx="2455203" cy="18984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20" descr="ang20140612t202943_reflectance.pdf">
                <a:extLst>
                  <a:ext uri="{FF2B5EF4-FFF2-40B4-BE49-F238E27FC236}">
                    <a16:creationId xmlns:a16="http://schemas.microsoft.com/office/drawing/2014/main" id="{C18EA82E-E972-B14E-AC94-66064A5EA59B}"/>
                  </a:ext>
                </a:extLst>
              </p:cNvPr>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5209478" y="4754136"/>
                <a:ext cx="2379000" cy="1366768"/>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45C7C7BC-0835-B647-894E-D5D9D19997FB}"/>
                  </a:ext>
                </a:extLst>
              </p:cNvPr>
              <p:cNvPicPr>
                <a:picLocks noChangeAspect="1"/>
              </p:cNvPicPr>
              <p:nvPr/>
            </p:nvPicPr>
            <p:blipFill rotWithShape="1">
              <a:blip r:embed="rId4">
                <a:extLst>
                  <a:ext uri="{28A0092B-C50C-407E-A947-70E740481C1C}">
                    <a14:useLocalDpi xmlns:a14="http://schemas.microsoft.com/office/drawing/2010/main" val="0"/>
                  </a:ext>
                </a:extLst>
              </a:blip>
              <a:srcRect r="64864"/>
              <a:stretch/>
            </p:blipFill>
            <p:spPr>
              <a:xfrm>
                <a:off x="5665334" y="2925336"/>
                <a:ext cx="1694543" cy="1675051"/>
              </a:xfrm>
              <a:prstGeom prst="rect">
                <a:avLst/>
              </a:prstGeom>
            </p:spPr>
          </p:pic>
        </p:grpSp>
        <p:sp>
          <p:nvSpPr>
            <p:cNvPr id="54" name="Down Arrow 53">
              <a:extLst>
                <a:ext uri="{FF2B5EF4-FFF2-40B4-BE49-F238E27FC236}">
                  <a16:creationId xmlns:a16="http://schemas.microsoft.com/office/drawing/2014/main" id="{2D8AFE4A-B160-084C-934C-B5721BB48B05}"/>
                </a:ext>
              </a:extLst>
            </p:cNvPr>
            <p:cNvSpPr/>
            <p:nvPr/>
          </p:nvSpPr>
          <p:spPr>
            <a:xfrm rot="10800000">
              <a:off x="5932846" y="1461951"/>
              <a:ext cx="1761676" cy="3180673"/>
            </a:xfrm>
            <a:prstGeom prst="downArrow">
              <a:avLst/>
            </a:prstGeom>
            <a:solidFill>
              <a:schemeClr val="bg1">
                <a:lumMod val="75000"/>
                <a:alpha val="3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4AB4D74-11F7-4541-B8AF-3FD18938C920}"/>
                </a:ext>
              </a:extLst>
            </p:cNvPr>
            <p:cNvSpPr txBox="1"/>
            <p:nvPr/>
          </p:nvSpPr>
          <p:spPr>
            <a:xfrm>
              <a:off x="6364451" y="2727774"/>
              <a:ext cx="846001" cy="461665"/>
            </a:xfrm>
            <a:prstGeom prst="rect">
              <a:avLst/>
            </a:prstGeom>
            <a:noFill/>
          </p:spPr>
          <p:txBody>
            <a:bodyPr wrap="none" rtlCol="0">
              <a:spAutoFit/>
            </a:bodyPr>
            <a:lstStyle/>
            <a:p>
              <a:r>
                <a:rPr lang="en-US" dirty="0">
                  <a:latin typeface="+mn-lt"/>
                </a:rPr>
                <a:t>RTM</a:t>
              </a:r>
            </a:p>
          </p:txBody>
        </p:sp>
      </p:grpSp>
      <p:sp>
        <p:nvSpPr>
          <p:cNvPr id="56" name="TextBox 55">
            <a:extLst>
              <a:ext uri="{FF2B5EF4-FFF2-40B4-BE49-F238E27FC236}">
                <a16:creationId xmlns:a16="http://schemas.microsoft.com/office/drawing/2014/main" id="{F2973EFA-13F1-C54D-84B4-2E1B355A4E8B}"/>
              </a:ext>
            </a:extLst>
          </p:cNvPr>
          <p:cNvSpPr txBox="1"/>
          <p:nvPr/>
        </p:nvSpPr>
        <p:spPr>
          <a:xfrm>
            <a:off x="448009" y="5406673"/>
            <a:ext cx="929111" cy="461665"/>
          </a:xfrm>
          <a:prstGeom prst="rect">
            <a:avLst/>
          </a:prstGeom>
          <a:noFill/>
        </p:spPr>
        <p:txBody>
          <a:bodyPr wrap="square" rtlCol="0">
            <a:spAutoFit/>
          </a:bodyPr>
          <a:lstStyle/>
          <a:p>
            <a:r>
              <a:rPr lang="en-US" sz="800" dirty="0">
                <a:latin typeface="+mn-lt"/>
              </a:rPr>
              <a:t>images: Mishra et al., </a:t>
            </a:r>
            <a:r>
              <a:rPr lang="en-US" sz="800" dirty="0" err="1">
                <a:latin typeface="+mn-lt"/>
              </a:rPr>
              <a:t>Heliyon</a:t>
            </a:r>
            <a:r>
              <a:rPr lang="en-US" sz="800" dirty="0">
                <a:latin typeface="+mn-lt"/>
              </a:rPr>
              <a:t> 2015, </a:t>
            </a:r>
            <a:r>
              <a:rPr lang="en-US" sz="800" dirty="0" err="1">
                <a:latin typeface="+mn-lt"/>
              </a:rPr>
              <a:t>wikimedia</a:t>
            </a:r>
            <a:endParaRPr lang="en-US" sz="800" dirty="0">
              <a:latin typeface="+mn-lt"/>
            </a:endParaRPr>
          </a:p>
        </p:txBody>
      </p:sp>
      <p:grpSp>
        <p:nvGrpSpPr>
          <p:cNvPr id="7" name="Group 6">
            <a:extLst>
              <a:ext uri="{FF2B5EF4-FFF2-40B4-BE49-F238E27FC236}">
                <a16:creationId xmlns:a16="http://schemas.microsoft.com/office/drawing/2014/main" id="{E2EF4076-BAFB-2248-9C01-3791EEC3E364}"/>
              </a:ext>
            </a:extLst>
          </p:cNvPr>
          <p:cNvGrpSpPr/>
          <p:nvPr/>
        </p:nvGrpSpPr>
        <p:grpSpPr>
          <a:xfrm>
            <a:off x="1276727" y="2897245"/>
            <a:ext cx="3933562" cy="3366362"/>
            <a:chOff x="1628078" y="1963861"/>
            <a:chExt cx="4389249" cy="3756341"/>
          </a:xfrm>
        </p:grpSpPr>
        <p:grpSp>
          <p:nvGrpSpPr>
            <p:cNvPr id="38" name="Group 37">
              <a:extLst>
                <a:ext uri="{FF2B5EF4-FFF2-40B4-BE49-F238E27FC236}">
                  <a16:creationId xmlns:a16="http://schemas.microsoft.com/office/drawing/2014/main" id="{503244BD-B5E2-4E41-98A1-5EB1CFEF0803}"/>
                </a:ext>
              </a:extLst>
            </p:cNvPr>
            <p:cNvGrpSpPr/>
            <p:nvPr/>
          </p:nvGrpSpPr>
          <p:grpSpPr>
            <a:xfrm>
              <a:off x="1628078" y="2211221"/>
              <a:ext cx="3118136" cy="3508981"/>
              <a:chOff x="2291755" y="2514600"/>
              <a:chExt cx="2979351" cy="3352800"/>
            </a:xfrm>
          </p:grpSpPr>
          <p:sp>
            <p:nvSpPr>
              <p:cNvPr id="39" name="Cloud 38">
                <a:extLst>
                  <a:ext uri="{FF2B5EF4-FFF2-40B4-BE49-F238E27FC236}">
                    <a16:creationId xmlns:a16="http://schemas.microsoft.com/office/drawing/2014/main" id="{BB49C6A1-A499-0347-B16A-798A0686619D}"/>
                  </a:ext>
                </a:extLst>
              </p:cNvPr>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40" name="Freeform 39">
                <a:extLst>
                  <a:ext uri="{FF2B5EF4-FFF2-40B4-BE49-F238E27FC236}">
                    <a16:creationId xmlns:a16="http://schemas.microsoft.com/office/drawing/2014/main" id="{DDDBD315-3682-EB4C-BC2F-0A084C556F2C}"/>
                  </a:ext>
                </a:extLst>
              </p:cNvPr>
              <p:cNvSpPr/>
              <p:nvPr/>
            </p:nvSpPr>
            <p:spPr>
              <a:xfrm>
                <a:off x="2291755" y="5410200"/>
                <a:ext cx="2889845"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cxnSp>
            <p:nvCxnSpPr>
              <p:cNvPr id="41" name="Straight Arrow Connector 40">
                <a:extLst>
                  <a:ext uri="{FF2B5EF4-FFF2-40B4-BE49-F238E27FC236}">
                    <a16:creationId xmlns:a16="http://schemas.microsoft.com/office/drawing/2014/main" id="{6F8F73B2-6A39-F349-AE03-B15E452933A6}"/>
                  </a:ext>
                </a:extLst>
              </p:cNvPr>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2" name="Sun 41">
                <a:extLst>
                  <a:ext uri="{FF2B5EF4-FFF2-40B4-BE49-F238E27FC236}">
                    <a16:creationId xmlns:a16="http://schemas.microsoft.com/office/drawing/2014/main" id="{FB58029D-F52A-424B-A119-438485572EB0}"/>
                  </a:ext>
                </a:extLst>
              </p:cNvPr>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69771822-D39B-8343-99D4-4AA2C51BE3E7}"/>
                  </a:ext>
                </a:extLst>
              </p:cNvPr>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6E465D-5BD1-2641-9F26-0AF756E4106A}"/>
                  </a:ext>
                </a:extLst>
              </p:cNvPr>
              <p:cNvCxnSpPr/>
              <p:nvPr/>
            </p:nvCxnSpPr>
            <p:spPr>
              <a:xfrm>
                <a:off x="3657600" y="5105400"/>
                <a:ext cx="304800" cy="762000"/>
              </a:xfrm>
              <a:prstGeom prst="straightConnector1">
                <a:avLst/>
              </a:prstGeom>
              <a:ln>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79A654D-9EC1-5A4D-949E-D6BBC3FD3DC1}"/>
                  </a:ext>
                </a:extLst>
              </p:cNvPr>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AA49AF4-3A3F-2F40-8EBE-6718AF6C7E2A}"/>
                  </a:ext>
                </a:extLst>
              </p:cNvPr>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BD97E17-67B9-7644-A794-79CF9D6CDF9F}"/>
                  </a:ext>
                </a:extLst>
              </p:cNvPr>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50" name="TextBox 49">
              <a:extLst>
                <a:ext uri="{FF2B5EF4-FFF2-40B4-BE49-F238E27FC236}">
                  <a16:creationId xmlns:a16="http://schemas.microsoft.com/office/drawing/2014/main" id="{4FC3083F-855C-B34D-94CB-74850E8C2A2D}"/>
                </a:ext>
              </a:extLst>
            </p:cNvPr>
            <p:cNvSpPr txBox="1"/>
            <p:nvPr/>
          </p:nvSpPr>
          <p:spPr>
            <a:xfrm>
              <a:off x="3805789" y="5051640"/>
              <a:ext cx="1016343" cy="343432"/>
            </a:xfrm>
            <a:prstGeom prst="rect">
              <a:avLst/>
            </a:prstGeom>
            <a:noFill/>
          </p:spPr>
          <p:txBody>
            <a:bodyPr wrap="none" rtlCol="0">
              <a:spAutoFit/>
            </a:bodyPr>
            <a:lstStyle/>
            <a:p>
              <a:r>
                <a:rPr lang="en-US" sz="1400">
                  <a:solidFill>
                    <a:srgbClr val="FF0000"/>
                  </a:solidFill>
                  <a:latin typeface="+mn-lt"/>
                </a:rPr>
                <a:t>reflection</a:t>
              </a:r>
            </a:p>
          </p:txBody>
        </p:sp>
        <p:sp>
          <p:nvSpPr>
            <p:cNvPr id="51" name="TextBox 50">
              <a:extLst>
                <a:ext uri="{FF2B5EF4-FFF2-40B4-BE49-F238E27FC236}">
                  <a16:creationId xmlns:a16="http://schemas.microsoft.com/office/drawing/2014/main" id="{8A4542DC-F567-4141-AECF-C43797FA527D}"/>
                </a:ext>
              </a:extLst>
            </p:cNvPr>
            <p:cNvSpPr txBox="1"/>
            <p:nvPr/>
          </p:nvSpPr>
          <p:spPr>
            <a:xfrm>
              <a:off x="3120954" y="2829660"/>
              <a:ext cx="1071791" cy="343432"/>
            </a:xfrm>
            <a:prstGeom prst="rect">
              <a:avLst/>
            </a:prstGeom>
            <a:noFill/>
          </p:spPr>
          <p:txBody>
            <a:bodyPr wrap="none" rtlCol="0">
              <a:spAutoFit/>
            </a:bodyPr>
            <a:lstStyle/>
            <a:p>
              <a:r>
                <a:rPr lang="en-US" sz="1400" dirty="0">
                  <a:solidFill>
                    <a:srgbClr val="FF0000"/>
                  </a:solidFill>
                  <a:latin typeface="+mn-lt"/>
                </a:rPr>
                <a:t>scattering</a:t>
              </a:r>
            </a:p>
          </p:txBody>
        </p:sp>
        <p:sp>
          <p:nvSpPr>
            <p:cNvPr id="52" name="TextBox 51">
              <a:extLst>
                <a:ext uri="{FF2B5EF4-FFF2-40B4-BE49-F238E27FC236}">
                  <a16:creationId xmlns:a16="http://schemas.microsoft.com/office/drawing/2014/main" id="{CB092906-F72E-6345-A7AB-C3A0F25DEDFE}"/>
                </a:ext>
              </a:extLst>
            </p:cNvPr>
            <p:cNvSpPr txBox="1"/>
            <p:nvPr/>
          </p:nvSpPr>
          <p:spPr>
            <a:xfrm>
              <a:off x="3001019" y="3780931"/>
              <a:ext cx="1137974" cy="343432"/>
            </a:xfrm>
            <a:prstGeom prst="rect">
              <a:avLst/>
            </a:prstGeom>
            <a:noFill/>
          </p:spPr>
          <p:txBody>
            <a:bodyPr wrap="none" rtlCol="0">
              <a:spAutoFit/>
            </a:bodyPr>
            <a:lstStyle/>
            <a:p>
              <a:r>
                <a:rPr lang="en-US" sz="1400">
                  <a:solidFill>
                    <a:srgbClr val="FF0000"/>
                  </a:solidFill>
                  <a:latin typeface="+mn-lt"/>
                </a:rPr>
                <a:t>absorption</a:t>
              </a:r>
            </a:p>
          </p:txBody>
        </p:sp>
        <p:pic>
          <p:nvPicPr>
            <p:cNvPr id="57" name="Picture 56">
              <a:extLst>
                <a:ext uri="{FF2B5EF4-FFF2-40B4-BE49-F238E27FC236}">
                  <a16:creationId xmlns:a16="http://schemas.microsoft.com/office/drawing/2014/main" id="{7AB2B72B-4363-D449-9D9C-24EBB6C454B7}"/>
                </a:ext>
              </a:extLst>
            </p:cNvPr>
            <p:cNvPicPr>
              <a:picLocks noChangeAspect="1"/>
            </p:cNvPicPr>
            <p:nvPr/>
          </p:nvPicPr>
          <p:blipFill rotWithShape="1">
            <a:blip r:embed="rId5">
              <a:biLevel thresh="75000"/>
            </a:blip>
            <a:srcRect b="20118"/>
            <a:stretch/>
          </p:blipFill>
          <p:spPr>
            <a:xfrm rot="1708653">
              <a:off x="4468833" y="1963861"/>
              <a:ext cx="1548494" cy="932492"/>
            </a:xfrm>
            <a:prstGeom prst="rect">
              <a:avLst/>
            </a:prstGeom>
          </p:spPr>
        </p:pic>
      </p:grpSp>
      <p:sp>
        <p:nvSpPr>
          <p:cNvPr id="29" name="TextBox 28">
            <a:extLst>
              <a:ext uri="{FF2B5EF4-FFF2-40B4-BE49-F238E27FC236}">
                <a16:creationId xmlns:a16="http://schemas.microsoft.com/office/drawing/2014/main" id="{F59D6AB8-9C4F-5942-AA58-66087087F56A}"/>
              </a:ext>
            </a:extLst>
          </p:cNvPr>
          <p:cNvSpPr txBox="1"/>
          <p:nvPr/>
        </p:nvSpPr>
        <p:spPr>
          <a:xfrm>
            <a:off x="454026" y="1242152"/>
            <a:ext cx="5225760" cy="1477328"/>
          </a:xfrm>
          <a:prstGeom prst="rect">
            <a:avLst/>
          </a:prstGeom>
          <a:noFill/>
        </p:spPr>
        <p:txBody>
          <a:bodyPr wrap="square" rtlCol="0">
            <a:spAutoFit/>
          </a:bodyPr>
          <a:lstStyle/>
          <a:p>
            <a:r>
              <a:rPr lang="en-US" b="1" dirty="0"/>
              <a:t>We validate flight data by measuring a reflectance signature on the ground, and then converting it to radiance with a Radiative Transfer Model (RTM) that simulates photon propagation through the atmosphere.</a:t>
            </a:r>
          </a:p>
        </p:txBody>
      </p:sp>
    </p:spTree>
    <p:extLst>
      <p:ext uri="{BB962C8B-B14F-4D97-AF65-F5344CB8AC3E}">
        <p14:creationId xmlns:p14="http://schemas.microsoft.com/office/powerpoint/2010/main" val="150062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8ECF0-E5EF-5B4C-8A84-B3484226AAB0}"/>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3CB7AF62-84D0-A849-A4E0-C255C1D6A89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BA584C2-FCC4-924F-83C1-508F878395A5}"/>
              </a:ext>
            </a:extLst>
          </p:cNvPr>
          <p:cNvSpPr>
            <a:spLocks noGrp="1"/>
          </p:cNvSpPr>
          <p:nvPr>
            <p:ph type="sldNum" sz="quarter" idx="4"/>
          </p:nvPr>
        </p:nvSpPr>
        <p:spPr/>
        <p:txBody>
          <a:bodyPr/>
          <a:lstStyle/>
          <a:p>
            <a:fld id="{1BB0B505-5A34-8746-A5A9-793D5E51FFCB}" type="slidenum">
              <a:rPr lang="en-US" smtClean="0"/>
              <a:pPr/>
              <a:t>13</a:t>
            </a:fld>
            <a:endParaRPr lang="en-US" dirty="0"/>
          </a:p>
        </p:txBody>
      </p:sp>
      <p:sp>
        <p:nvSpPr>
          <p:cNvPr id="6" name="Title 5">
            <a:extLst>
              <a:ext uri="{FF2B5EF4-FFF2-40B4-BE49-F238E27FC236}">
                <a16:creationId xmlns:a16="http://schemas.microsoft.com/office/drawing/2014/main" id="{E0B776E4-ADB3-8448-ACB3-A71A73D325DE}"/>
              </a:ext>
            </a:extLst>
          </p:cNvPr>
          <p:cNvSpPr>
            <a:spLocks noGrp="1"/>
          </p:cNvSpPr>
          <p:nvPr>
            <p:ph type="ctrTitle"/>
          </p:nvPr>
        </p:nvSpPr>
        <p:spPr/>
        <p:txBody>
          <a:bodyPr/>
          <a:lstStyle/>
          <a:p>
            <a:r>
              <a:rPr lang="en-US" dirty="0"/>
              <a:t>Validation</a:t>
            </a:r>
          </a:p>
        </p:txBody>
      </p:sp>
      <p:grpSp>
        <p:nvGrpSpPr>
          <p:cNvPr id="7" name="Group 6">
            <a:extLst>
              <a:ext uri="{FF2B5EF4-FFF2-40B4-BE49-F238E27FC236}">
                <a16:creationId xmlns:a16="http://schemas.microsoft.com/office/drawing/2014/main" id="{AA95AC8A-42BC-7E44-8175-A89859197B23}"/>
              </a:ext>
            </a:extLst>
          </p:cNvPr>
          <p:cNvGrpSpPr/>
          <p:nvPr/>
        </p:nvGrpSpPr>
        <p:grpSpPr>
          <a:xfrm>
            <a:off x="454025" y="2688916"/>
            <a:ext cx="6729132" cy="3547481"/>
            <a:chOff x="1612431" y="1371600"/>
            <a:chExt cx="8703300" cy="4588228"/>
          </a:xfrm>
        </p:grpSpPr>
        <p:sp>
          <p:nvSpPr>
            <p:cNvPr id="8" name="TextBox 7">
              <a:extLst>
                <a:ext uri="{FF2B5EF4-FFF2-40B4-BE49-F238E27FC236}">
                  <a16:creationId xmlns:a16="http://schemas.microsoft.com/office/drawing/2014/main" id="{3E2239DE-00D6-8444-B166-A63FDDB5A509}"/>
                </a:ext>
              </a:extLst>
            </p:cNvPr>
            <p:cNvSpPr txBox="1"/>
            <p:nvPr/>
          </p:nvSpPr>
          <p:spPr>
            <a:xfrm>
              <a:off x="4274672" y="1981796"/>
              <a:ext cx="1973728" cy="523220"/>
            </a:xfrm>
            <a:prstGeom prst="rect">
              <a:avLst/>
            </a:prstGeom>
            <a:noFill/>
          </p:spPr>
          <p:txBody>
            <a:bodyPr wrap="square" rtlCol="0">
              <a:spAutoFit/>
            </a:bodyPr>
            <a:lstStyle/>
            <a:p>
              <a:r>
                <a:rPr lang="en-US" sz="1400" dirty="0">
                  <a:solidFill>
                    <a:srgbClr val="FF0000"/>
                  </a:solidFill>
                </a:rPr>
                <a:t>AVIRIS-NG remote measurement</a:t>
              </a:r>
            </a:p>
          </p:txBody>
        </p:sp>
        <p:sp>
          <p:nvSpPr>
            <p:cNvPr id="9" name="TextBox 8">
              <a:extLst>
                <a:ext uri="{FF2B5EF4-FFF2-40B4-BE49-F238E27FC236}">
                  <a16:creationId xmlns:a16="http://schemas.microsoft.com/office/drawing/2014/main" id="{E5B4F41B-B756-7A40-A03C-9AEA64571395}"/>
                </a:ext>
              </a:extLst>
            </p:cNvPr>
            <p:cNvSpPr txBox="1"/>
            <p:nvPr/>
          </p:nvSpPr>
          <p:spPr>
            <a:xfrm>
              <a:off x="5079038" y="2669204"/>
              <a:ext cx="2007563" cy="523220"/>
            </a:xfrm>
            <a:prstGeom prst="rect">
              <a:avLst/>
            </a:prstGeom>
            <a:noFill/>
          </p:spPr>
          <p:txBody>
            <a:bodyPr wrap="square" rtlCol="0">
              <a:spAutoFit/>
            </a:bodyPr>
            <a:lstStyle/>
            <a:p>
              <a:r>
                <a:rPr lang="en-US" sz="1400">
                  <a:solidFill>
                    <a:srgbClr val="0336FF"/>
                  </a:solidFill>
                </a:rPr>
                <a:t>Model from In-situ </a:t>
              </a:r>
              <a:r>
                <a:rPr lang="en-US" sz="1400" dirty="0">
                  <a:solidFill>
                    <a:srgbClr val="0336FF"/>
                  </a:solidFill>
                </a:rPr>
                <a:t>measurement</a:t>
              </a:r>
            </a:p>
          </p:txBody>
        </p:sp>
        <p:grpSp>
          <p:nvGrpSpPr>
            <p:cNvPr id="10" name="Group 9">
              <a:extLst>
                <a:ext uri="{FF2B5EF4-FFF2-40B4-BE49-F238E27FC236}">
                  <a16:creationId xmlns:a16="http://schemas.microsoft.com/office/drawing/2014/main" id="{0DE2896A-CCBB-2D4E-8A70-4522C643F43E}"/>
                </a:ext>
              </a:extLst>
            </p:cNvPr>
            <p:cNvGrpSpPr/>
            <p:nvPr/>
          </p:nvGrpSpPr>
          <p:grpSpPr>
            <a:xfrm>
              <a:off x="1612431" y="1371600"/>
              <a:ext cx="8703300" cy="4588228"/>
              <a:chOff x="88431" y="1371600"/>
              <a:chExt cx="8703300" cy="4588228"/>
            </a:xfrm>
          </p:grpSpPr>
          <p:pic>
            <p:nvPicPr>
              <p:cNvPr id="14" name="Picture 13">
                <a:extLst>
                  <a:ext uri="{FF2B5EF4-FFF2-40B4-BE49-F238E27FC236}">
                    <a16:creationId xmlns:a16="http://schemas.microsoft.com/office/drawing/2014/main" id="{CB7B2A61-036C-1D46-BE5C-2B0C4D36ADCD}"/>
                  </a:ext>
                </a:extLst>
              </p:cNvPr>
              <p:cNvPicPr>
                <a:picLocks noChangeAspect="1"/>
              </p:cNvPicPr>
              <p:nvPr/>
            </p:nvPicPr>
            <p:blipFill rotWithShape="1">
              <a:blip r:embed="rId2">
                <a:extLst>
                  <a:ext uri="{28A0092B-C50C-407E-A947-70E740481C1C}">
                    <a14:useLocalDpi xmlns:a14="http://schemas.microsoft.com/office/drawing/2010/main" val="0"/>
                  </a:ext>
                </a:extLst>
              </a:blip>
              <a:srcRect t="8168"/>
              <a:stretch/>
            </p:blipFill>
            <p:spPr>
              <a:xfrm>
                <a:off x="88431" y="1371600"/>
                <a:ext cx="8703300" cy="4588228"/>
              </a:xfrm>
              <a:prstGeom prst="rect">
                <a:avLst/>
              </a:prstGeom>
            </p:spPr>
          </p:pic>
          <p:sp>
            <p:nvSpPr>
              <p:cNvPr id="15" name="Rectangle 14">
                <a:extLst>
                  <a:ext uri="{FF2B5EF4-FFF2-40B4-BE49-F238E27FC236}">
                    <a16:creationId xmlns:a16="http://schemas.microsoft.com/office/drawing/2014/main" id="{6E8C3FD5-39E1-AF41-ABB3-F402D89F79CE}"/>
                  </a:ext>
                </a:extLst>
              </p:cNvPr>
              <p:cNvSpPr/>
              <p:nvPr/>
            </p:nvSpPr>
            <p:spPr>
              <a:xfrm>
                <a:off x="4571999" y="1463322"/>
                <a:ext cx="4098561" cy="9269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A7D181FB-DD3F-FB42-9651-57E20A9C6AFF}"/>
                </a:ext>
              </a:extLst>
            </p:cNvPr>
            <p:cNvSpPr txBox="1"/>
            <p:nvPr/>
          </p:nvSpPr>
          <p:spPr>
            <a:xfrm>
              <a:off x="3250333" y="4552795"/>
              <a:ext cx="1973728" cy="338554"/>
            </a:xfrm>
            <a:prstGeom prst="rect">
              <a:avLst/>
            </a:prstGeom>
            <a:noFill/>
          </p:spPr>
          <p:txBody>
            <a:bodyPr wrap="square" rtlCol="0">
              <a:spAutoFit/>
            </a:bodyPr>
            <a:lstStyle/>
            <a:p>
              <a:r>
                <a:rPr lang="en-US" sz="1600" dirty="0"/>
                <a:t>Residual</a:t>
              </a:r>
            </a:p>
          </p:txBody>
        </p:sp>
        <p:sp>
          <p:nvSpPr>
            <p:cNvPr id="12" name="TextBox 11">
              <a:extLst>
                <a:ext uri="{FF2B5EF4-FFF2-40B4-BE49-F238E27FC236}">
                  <a16:creationId xmlns:a16="http://schemas.microsoft.com/office/drawing/2014/main" id="{4C6408FC-63BD-604D-A51F-EE2EE98CA15F}"/>
                </a:ext>
              </a:extLst>
            </p:cNvPr>
            <p:cNvSpPr txBox="1"/>
            <p:nvPr/>
          </p:nvSpPr>
          <p:spPr>
            <a:xfrm>
              <a:off x="4178775" y="2378526"/>
              <a:ext cx="1045286" cy="338554"/>
            </a:xfrm>
            <a:prstGeom prst="rect">
              <a:avLst/>
            </a:prstGeom>
            <a:noFill/>
          </p:spPr>
          <p:txBody>
            <a:bodyPr wrap="none" rtlCol="0">
              <a:spAutoFit/>
            </a:bodyPr>
            <a:lstStyle/>
            <a:p>
              <a:r>
                <a:rPr lang="en-US" sz="1600" dirty="0">
                  <a:solidFill>
                    <a:srgbClr val="FF0000"/>
                  </a:solidFill>
                </a:rPr>
                <a:t>AVIRIS-NG</a:t>
              </a:r>
            </a:p>
          </p:txBody>
        </p:sp>
        <p:sp>
          <p:nvSpPr>
            <p:cNvPr id="13" name="TextBox 12">
              <a:extLst>
                <a:ext uri="{FF2B5EF4-FFF2-40B4-BE49-F238E27FC236}">
                  <a16:creationId xmlns:a16="http://schemas.microsoft.com/office/drawing/2014/main" id="{333B9864-1898-234B-8962-92D8533A9C2D}"/>
                </a:ext>
              </a:extLst>
            </p:cNvPr>
            <p:cNvSpPr txBox="1"/>
            <p:nvPr/>
          </p:nvSpPr>
          <p:spPr>
            <a:xfrm>
              <a:off x="5079038" y="2817160"/>
              <a:ext cx="1690843" cy="756334"/>
            </a:xfrm>
            <a:prstGeom prst="rect">
              <a:avLst/>
            </a:prstGeom>
            <a:noFill/>
          </p:spPr>
          <p:txBody>
            <a:bodyPr wrap="square" rtlCol="0">
              <a:spAutoFit/>
            </a:bodyPr>
            <a:lstStyle/>
            <a:p>
              <a:r>
                <a:rPr lang="en-US" sz="1600" dirty="0">
                  <a:solidFill>
                    <a:srgbClr val="0336FF"/>
                  </a:solidFill>
                </a:rPr>
                <a:t>MODTRAN simulation</a:t>
              </a:r>
            </a:p>
          </p:txBody>
        </p:sp>
      </p:grpSp>
      <p:pic>
        <p:nvPicPr>
          <p:cNvPr id="16" name="Picture 15">
            <a:extLst>
              <a:ext uri="{FF2B5EF4-FFF2-40B4-BE49-F238E27FC236}">
                <a16:creationId xmlns:a16="http://schemas.microsoft.com/office/drawing/2014/main" id="{1357E98E-CC02-1441-A3C2-C6AB3BCF192D}"/>
              </a:ext>
            </a:extLst>
          </p:cNvPr>
          <p:cNvPicPr>
            <a:picLocks noChangeAspect="1"/>
          </p:cNvPicPr>
          <p:nvPr/>
        </p:nvPicPr>
        <p:blipFill rotWithShape="1">
          <a:blip r:embed="rId3"/>
          <a:srcRect l="15888" t="15805" r="15828" b="3408"/>
          <a:stretch/>
        </p:blipFill>
        <p:spPr>
          <a:xfrm>
            <a:off x="5360244" y="2407197"/>
            <a:ext cx="3226412" cy="2067660"/>
          </a:xfrm>
          <a:prstGeom prst="rect">
            <a:avLst/>
          </a:prstGeom>
        </p:spPr>
      </p:pic>
      <p:sp>
        <p:nvSpPr>
          <p:cNvPr id="17" name="TextBox 16">
            <a:extLst>
              <a:ext uri="{FF2B5EF4-FFF2-40B4-BE49-F238E27FC236}">
                <a16:creationId xmlns:a16="http://schemas.microsoft.com/office/drawing/2014/main" id="{C8607741-BD9B-F046-B61A-BD0D164C5DE0}"/>
              </a:ext>
            </a:extLst>
          </p:cNvPr>
          <p:cNvSpPr txBox="1"/>
          <p:nvPr/>
        </p:nvSpPr>
        <p:spPr>
          <a:xfrm>
            <a:off x="454025" y="1141049"/>
            <a:ext cx="8232773" cy="1200329"/>
          </a:xfrm>
          <a:prstGeom prst="rect">
            <a:avLst/>
          </a:prstGeom>
          <a:noFill/>
        </p:spPr>
        <p:txBody>
          <a:bodyPr wrap="square" rtlCol="0">
            <a:spAutoFit/>
          </a:bodyPr>
          <a:lstStyle/>
          <a:p>
            <a:r>
              <a:rPr lang="en-US" b="1" dirty="0"/>
              <a:t>Field reflectance measurements are typically performed at an open playa site to limit scattered light from local vegetation or buildings.  The surface should be uniform and flat, and imaged simultaneously with the overflight for similar solar geometry.</a:t>
            </a:r>
          </a:p>
        </p:txBody>
      </p:sp>
      <p:sp>
        <p:nvSpPr>
          <p:cNvPr id="5" name="TextBox 4">
            <a:extLst>
              <a:ext uri="{FF2B5EF4-FFF2-40B4-BE49-F238E27FC236}">
                <a16:creationId xmlns:a16="http://schemas.microsoft.com/office/drawing/2014/main" id="{AD398894-32CD-6446-989D-3B7193F74E0A}"/>
              </a:ext>
            </a:extLst>
          </p:cNvPr>
          <p:cNvSpPr txBox="1"/>
          <p:nvPr/>
        </p:nvSpPr>
        <p:spPr>
          <a:xfrm>
            <a:off x="5720576" y="4462656"/>
            <a:ext cx="2377574" cy="369332"/>
          </a:xfrm>
          <a:prstGeom prst="rect">
            <a:avLst/>
          </a:prstGeom>
          <a:noFill/>
        </p:spPr>
        <p:txBody>
          <a:bodyPr wrap="none" rtlCol="0">
            <a:spAutoFit/>
          </a:bodyPr>
          <a:lstStyle/>
          <a:p>
            <a:r>
              <a:rPr lang="en-US" dirty="0" err="1"/>
              <a:t>Desalpar</a:t>
            </a:r>
            <a:r>
              <a:rPr lang="en-US" dirty="0"/>
              <a:t> Playa, India</a:t>
            </a:r>
          </a:p>
        </p:txBody>
      </p:sp>
    </p:spTree>
    <p:extLst>
      <p:ext uri="{BB962C8B-B14F-4D97-AF65-F5344CB8AC3E}">
        <p14:creationId xmlns:p14="http://schemas.microsoft.com/office/powerpoint/2010/main" val="167814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40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9/13/20</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p:txBody>
          <a:bodyPr/>
          <a:lstStyle/>
          <a:p>
            <a:r>
              <a:rPr lang="en-US" dirty="0"/>
              <a:t>Exercise 7: Radiometric Calibration / Validation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454026" y="1139330"/>
            <a:ext cx="8249900" cy="1200329"/>
          </a:xfrm>
          <a:prstGeom prst="rect">
            <a:avLst/>
          </a:prstGeom>
          <a:noFill/>
        </p:spPr>
        <p:txBody>
          <a:bodyPr wrap="square" rtlCol="0">
            <a:spAutoFit/>
          </a:bodyPr>
          <a:lstStyle/>
          <a:p>
            <a:r>
              <a:rPr lang="en-US" b="1" dirty="0"/>
              <a:t>Objective</a:t>
            </a:r>
            <a:r>
              <a:rPr lang="en-US" dirty="0"/>
              <a:t>: Calibrate digital numbers and “close the loop” with predicted radiances from surface measurements acquired coincidently with an overflight of Ivanpah Playa, NM.  Compare alternative Radiative Transfer Models (RTMs).  Which is best?  Files include:</a:t>
            </a:r>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11" name="Picture 10">
            <a:extLst>
              <a:ext uri="{FF2B5EF4-FFF2-40B4-BE49-F238E27FC236}">
                <a16:creationId xmlns:a16="http://schemas.microsoft.com/office/drawing/2014/main" id="{E8B54848-8EBA-4F4D-91B4-42477AEDD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263" y="2427288"/>
            <a:ext cx="2042961" cy="2723948"/>
          </a:xfrm>
          <a:prstGeom prst="rect">
            <a:avLst/>
          </a:prstGeom>
        </p:spPr>
      </p:pic>
      <p:sp>
        <p:nvSpPr>
          <p:cNvPr id="8" name="TextBox 7">
            <a:extLst>
              <a:ext uri="{FF2B5EF4-FFF2-40B4-BE49-F238E27FC236}">
                <a16:creationId xmlns:a16="http://schemas.microsoft.com/office/drawing/2014/main" id="{866E68F5-6FA8-FA4D-AB93-045AD401E9D7}"/>
              </a:ext>
            </a:extLst>
          </p:cNvPr>
          <p:cNvSpPr txBox="1"/>
          <p:nvPr/>
        </p:nvSpPr>
        <p:spPr>
          <a:xfrm>
            <a:off x="454026" y="2339659"/>
            <a:ext cx="601615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err="1"/>
              <a:t>predicted_radiance_atrem</a:t>
            </a:r>
            <a:r>
              <a:rPr lang="en-US" b="1" dirty="0"/>
              <a:t> -</a:t>
            </a:r>
            <a:r>
              <a:rPr lang="en-US" dirty="0"/>
              <a:t> a prediction of at-sensor radiance following Thompson et al., (RSE 2015).</a:t>
            </a:r>
          </a:p>
          <a:p>
            <a:pPr marL="285750" indent="-285750">
              <a:buFont typeface="Arial" panose="020B0604020202020204" pitchFamily="34" charset="0"/>
              <a:buChar char="•"/>
            </a:pPr>
            <a:r>
              <a:rPr lang="en-US" b="1" dirty="0" err="1"/>
              <a:t>predicted_radiance_modtran</a:t>
            </a:r>
            <a:r>
              <a:rPr lang="en-US" b="1" dirty="0"/>
              <a:t> - </a:t>
            </a:r>
            <a:r>
              <a:rPr lang="en-US" dirty="0"/>
              <a:t>via the MODTRAN RTM</a:t>
            </a:r>
          </a:p>
          <a:p>
            <a:pPr marL="285750" indent="-285750">
              <a:buFont typeface="Arial" panose="020B0604020202020204" pitchFamily="34" charset="0"/>
              <a:buChar char="•"/>
            </a:pPr>
            <a:r>
              <a:rPr lang="en-US" b="1" dirty="0"/>
              <a:t>flat -</a:t>
            </a:r>
            <a:r>
              <a:rPr lang="en-US" dirty="0"/>
              <a:t> a flat field frame</a:t>
            </a:r>
          </a:p>
          <a:p>
            <a:pPr marL="285750" indent="-285750">
              <a:buFont typeface="Arial" panose="020B0604020202020204" pitchFamily="34" charset="0"/>
              <a:buChar char="•"/>
            </a:pPr>
            <a:r>
              <a:rPr lang="en-US" b="1" dirty="0" err="1"/>
              <a:t>rcc.txt</a:t>
            </a:r>
            <a:r>
              <a:rPr lang="en-US" b="1" dirty="0"/>
              <a:t> - </a:t>
            </a:r>
            <a:r>
              <a:rPr lang="en-US" dirty="0"/>
              <a:t>a file of radiometric calibration coefficients</a:t>
            </a:r>
          </a:p>
          <a:p>
            <a:pPr marL="285750" indent="-285750">
              <a:buFont typeface="Arial" panose="020B0604020202020204" pitchFamily="34" charset="0"/>
              <a:buChar char="•"/>
            </a:pPr>
            <a:r>
              <a:rPr lang="en-US" b="1" dirty="0"/>
              <a:t>dark -</a:t>
            </a:r>
            <a:r>
              <a:rPr lang="en-US" dirty="0"/>
              <a:t> a dark current frame</a:t>
            </a:r>
          </a:p>
          <a:p>
            <a:pPr marL="285750" indent="-285750">
              <a:buFont typeface="Arial" panose="020B0604020202020204" pitchFamily="34" charset="0"/>
              <a:buChar char="•"/>
            </a:pPr>
            <a:r>
              <a:rPr lang="en-US" b="1" dirty="0" err="1"/>
              <a:t>dn</a:t>
            </a:r>
            <a:r>
              <a:rPr lang="en-US" b="1" dirty="0"/>
              <a:t> - </a:t>
            </a:r>
            <a:r>
              <a:rPr lang="en-US" dirty="0"/>
              <a:t>an imaging spectrometer file containing raw spectrometer data</a:t>
            </a:r>
          </a:p>
          <a:p>
            <a:pPr marL="285750" indent="-285750">
              <a:buFont typeface="Arial" panose="020B0604020202020204" pitchFamily="34" charset="0"/>
              <a:buChar char="•"/>
            </a:pPr>
            <a:r>
              <a:rPr lang="en-US" b="1" dirty="0"/>
              <a:t>loc - </a:t>
            </a:r>
            <a:r>
              <a:rPr lang="en-US" dirty="0"/>
              <a:t>3 bands, latitude, longitude, altitude, of the non-orthorectified FN file. </a:t>
            </a:r>
            <a:endParaRPr lang="en-US" b="1" dirty="0"/>
          </a:p>
          <a:p>
            <a:endParaRPr lang="en-US" dirty="0"/>
          </a:p>
        </p:txBody>
      </p:sp>
      <p:sp>
        <p:nvSpPr>
          <p:cNvPr id="12" name="TextBox 11">
            <a:extLst>
              <a:ext uri="{FF2B5EF4-FFF2-40B4-BE49-F238E27FC236}">
                <a16:creationId xmlns:a16="http://schemas.microsoft.com/office/drawing/2014/main" id="{73B94108-96A7-1B4D-A82A-5965035DF3E3}"/>
              </a:ext>
            </a:extLst>
          </p:cNvPr>
          <p:cNvSpPr txBox="1"/>
          <p:nvPr/>
        </p:nvSpPr>
        <p:spPr>
          <a:xfrm>
            <a:off x="454026" y="5475108"/>
            <a:ext cx="8133198" cy="1200329"/>
          </a:xfrm>
          <a:prstGeom prst="rect">
            <a:avLst/>
          </a:prstGeom>
          <a:noFill/>
        </p:spPr>
        <p:txBody>
          <a:bodyPr wrap="square" rtlCol="0">
            <a:spAutoFit/>
          </a:bodyPr>
          <a:lstStyle/>
          <a:p>
            <a:r>
              <a:rPr lang="en-US" dirty="0"/>
              <a:t>Reflectance was measured between two blue tarps placed on the playa surface, and used in the radiative transfer model.  </a:t>
            </a:r>
            <a:r>
              <a:rPr lang="en-US" b="1" dirty="0"/>
              <a:t>South tarp: </a:t>
            </a:r>
            <a:r>
              <a:rPr lang="en-US" dirty="0"/>
              <a:t>35.60285N, 115.40388W.  </a:t>
            </a:r>
            <a:r>
              <a:rPr lang="en-US" b="1" dirty="0"/>
              <a:t>North tarp: </a:t>
            </a:r>
            <a:r>
              <a:rPr lang="en-US" dirty="0"/>
              <a:t>35.60466, -115.40266</a:t>
            </a:r>
          </a:p>
          <a:p>
            <a:endParaRPr lang="en-US" dirty="0"/>
          </a:p>
        </p:txBody>
      </p:sp>
    </p:spTree>
    <p:extLst>
      <p:ext uri="{BB962C8B-B14F-4D97-AF65-F5344CB8AC3E}">
        <p14:creationId xmlns:p14="http://schemas.microsoft.com/office/powerpoint/2010/main" val="191903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0F4A4AA6-235B-7E4E-9878-5AF637523111}"/>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a:t>Describe </a:t>
            </a:r>
            <a:r>
              <a:rPr lang="en-US" dirty="0"/>
              <a:t>factors affecting the physical measurement of radiance spectra</a:t>
            </a:r>
          </a:p>
          <a:p>
            <a:r>
              <a:rPr lang="en-US" dirty="0"/>
              <a:t>Interpret and apply calibration data to uncalibrated spectral data cubes</a:t>
            </a:r>
          </a:p>
          <a:p>
            <a:r>
              <a:rPr lang="en-US" dirty="0"/>
              <a:t>Validate radiances in remote field data using in-situ measurements</a:t>
            </a:r>
          </a:p>
          <a:p>
            <a:endParaRPr lang="en-US" dirty="0"/>
          </a:p>
        </p:txBody>
      </p:sp>
    </p:spTree>
    <p:extLst>
      <p:ext uri="{BB962C8B-B14F-4D97-AF65-F5344CB8AC3E}">
        <p14:creationId xmlns:p14="http://schemas.microsoft.com/office/powerpoint/2010/main" val="9828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Reprise</a:t>
            </a:r>
          </a:p>
        </p:txBody>
      </p:sp>
      <p:pic>
        <p:nvPicPr>
          <p:cNvPr id="7" name="Picture 6">
            <a:extLst>
              <a:ext uri="{FF2B5EF4-FFF2-40B4-BE49-F238E27FC236}">
                <a16:creationId xmlns:a16="http://schemas.microsoft.com/office/drawing/2014/main" id="{7C8A32C1-3357-FC40-88AD-CD46084FD973}"/>
              </a:ext>
            </a:extLst>
          </p:cNvPr>
          <p:cNvPicPr/>
          <p:nvPr/>
        </p:nvPicPr>
        <p:blipFill>
          <a:blip r:embed="rId2">
            <a:extLst>
              <a:ext uri="{28A0092B-C50C-407E-A947-70E740481C1C}">
                <a14:useLocalDpi xmlns:a14="http://schemas.microsoft.com/office/drawing/2010/main" val="0"/>
              </a:ext>
            </a:extLst>
          </a:blip>
          <a:stretch>
            <a:fillRect/>
          </a:stretch>
        </p:blipFill>
        <p:spPr>
          <a:xfrm>
            <a:off x="314174" y="4488759"/>
            <a:ext cx="8600318" cy="1768839"/>
          </a:xfrm>
          <a:prstGeom prst="rect">
            <a:avLst/>
          </a:prstGeom>
        </p:spPr>
      </p:pic>
      <p:sp>
        <p:nvSpPr>
          <p:cNvPr id="5" name="TextBox 4">
            <a:extLst>
              <a:ext uri="{FF2B5EF4-FFF2-40B4-BE49-F238E27FC236}">
                <a16:creationId xmlns:a16="http://schemas.microsoft.com/office/drawing/2014/main" id="{CE47E06F-7FFC-CC48-AAF1-97C29EEAA4B5}"/>
              </a:ext>
            </a:extLst>
          </p:cNvPr>
          <p:cNvSpPr txBox="1"/>
          <p:nvPr/>
        </p:nvSpPr>
        <p:spPr>
          <a:xfrm>
            <a:off x="535259" y="1051443"/>
            <a:ext cx="7950819" cy="3139321"/>
          </a:xfrm>
          <a:prstGeom prst="rect">
            <a:avLst/>
          </a:prstGeom>
          <a:noFill/>
        </p:spPr>
        <p:txBody>
          <a:bodyPr wrap="square" rtlCol="0">
            <a:spAutoFit/>
          </a:bodyPr>
          <a:lstStyle/>
          <a:p>
            <a:r>
              <a:rPr lang="en-US" b="1" dirty="0"/>
              <a:t>There are two basic types of imaging spectroscopy data in Earth surface studies.  </a:t>
            </a:r>
          </a:p>
          <a:p>
            <a:endParaRPr lang="en-US" b="1" dirty="0"/>
          </a:p>
          <a:p>
            <a:r>
              <a:rPr lang="en-US" b="1" dirty="0"/>
              <a:t>Transforming from raw instrument values to physical units of radiance is the process of </a:t>
            </a:r>
            <a:r>
              <a:rPr lang="en-US" b="1" i="1" dirty="0"/>
              <a:t>calibration.</a:t>
            </a:r>
            <a:r>
              <a:rPr lang="en-US" b="1" dirty="0"/>
              <a:t>  </a:t>
            </a:r>
          </a:p>
          <a:p>
            <a:endParaRPr lang="en-US" b="1" dirty="0"/>
          </a:p>
          <a:p>
            <a:r>
              <a:rPr lang="en-US" b="1" dirty="0"/>
              <a:t>Later, we’ll describe the process of estimating surface reflectance from radiance data.  This second step is </a:t>
            </a:r>
            <a:r>
              <a:rPr lang="en-US" b="1" i="1" dirty="0"/>
              <a:t>atmospheric correction.  </a:t>
            </a:r>
          </a:p>
          <a:p>
            <a:endParaRPr lang="en-US" b="1" i="1" dirty="0"/>
          </a:p>
          <a:p>
            <a:r>
              <a:rPr lang="en-US" b="1" dirty="0"/>
              <a:t>Then, one can use the reflectance spectrum to measure chemical and physical properties of the surface.</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5C34719C-2497-D546-83D1-6EE09713EC74}" type="datetime1">
              <a:rPr lang="en-US" smtClean="0"/>
              <a:t>9/13/20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4</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What is the spectral radiance?</a:t>
            </a:r>
          </a:p>
        </p:txBody>
      </p:sp>
      <p:sp>
        <p:nvSpPr>
          <p:cNvPr id="9" name="Rectangle 8">
            <a:extLst>
              <a:ext uri="{FF2B5EF4-FFF2-40B4-BE49-F238E27FC236}">
                <a16:creationId xmlns:a16="http://schemas.microsoft.com/office/drawing/2014/main" id="{1CF988F4-5F25-6145-97B1-6BE0582B2652}"/>
              </a:ext>
            </a:extLst>
          </p:cNvPr>
          <p:cNvSpPr/>
          <p:nvPr/>
        </p:nvSpPr>
        <p:spPr>
          <a:xfrm>
            <a:off x="443613" y="2142714"/>
            <a:ext cx="3640337" cy="1477328"/>
          </a:xfrm>
          <a:prstGeom prst="rect">
            <a:avLst/>
          </a:prstGeom>
        </p:spPr>
        <p:txBody>
          <a:bodyPr wrap="square">
            <a:spAutoFit/>
          </a:bodyPr>
          <a:lstStyle/>
          <a:p>
            <a:r>
              <a:rPr lang="en-US" b="1" dirty="0"/>
              <a:t>Spectral radiance is the radiant flux that is emitted or received by a surface, </a:t>
            </a:r>
            <a:r>
              <a:rPr lang="en-US" b="1" dirty="0">
                <a:solidFill>
                  <a:srgbClr val="C00000"/>
                </a:solidFill>
              </a:rPr>
              <a:t>per unit solid angle per unit projected area per unit wavelength interval. </a:t>
            </a:r>
          </a:p>
        </p:txBody>
      </p:sp>
      <p:pic>
        <p:nvPicPr>
          <p:cNvPr id="10" name="Picture 17" descr="ang20140612t202943_radiance.pdf">
            <a:extLst>
              <a:ext uri="{FF2B5EF4-FFF2-40B4-BE49-F238E27FC236}">
                <a16:creationId xmlns:a16="http://schemas.microsoft.com/office/drawing/2014/main" id="{C19B01E5-5F2F-7C4D-96FA-85AF612EC9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8470" y="727652"/>
            <a:ext cx="4522994" cy="3497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A8085F75-88BE-9A4D-9F91-3E791C07E4DC}"/>
              </a:ext>
            </a:extLst>
          </p:cNvPr>
          <p:cNvSpPr/>
          <p:nvPr/>
        </p:nvSpPr>
        <p:spPr>
          <a:xfrm>
            <a:off x="1175032" y="5976936"/>
            <a:ext cx="241720" cy="127777"/>
          </a:xfrm>
          <a:custGeom>
            <a:avLst/>
            <a:gdLst>
              <a:gd name="connsiteX0" fmla="*/ 0 w 750305"/>
              <a:gd name="connsiteY0" fmla="*/ 0 h 750305"/>
              <a:gd name="connsiteX1" fmla="*/ 750305 w 750305"/>
              <a:gd name="connsiteY1" fmla="*/ 0 h 750305"/>
              <a:gd name="connsiteX2" fmla="*/ 750305 w 750305"/>
              <a:gd name="connsiteY2" fmla="*/ 750305 h 750305"/>
              <a:gd name="connsiteX3" fmla="*/ 0 w 750305"/>
              <a:gd name="connsiteY3" fmla="*/ 750305 h 750305"/>
              <a:gd name="connsiteX4" fmla="*/ 0 w 750305"/>
              <a:gd name="connsiteY4" fmla="*/ 0 h 750305"/>
              <a:gd name="connsiteX0" fmla="*/ 0 w 1274412"/>
              <a:gd name="connsiteY0" fmla="*/ 0 h 750305"/>
              <a:gd name="connsiteX1" fmla="*/ 750305 w 1274412"/>
              <a:gd name="connsiteY1" fmla="*/ 0 h 750305"/>
              <a:gd name="connsiteX2" fmla="*/ 1274412 w 1274412"/>
              <a:gd name="connsiteY2" fmla="*/ 750305 h 750305"/>
              <a:gd name="connsiteX3" fmla="*/ 0 w 1274412"/>
              <a:gd name="connsiteY3" fmla="*/ 750305 h 750305"/>
              <a:gd name="connsiteX4" fmla="*/ 0 w 1274412"/>
              <a:gd name="connsiteY4" fmla="*/ 0 h 750305"/>
              <a:gd name="connsiteX0" fmla="*/ 0 w 1419378"/>
              <a:gd name="connsiteY0" fmla="*/ 22302 h 750305"/>
              <a:gd name="connsiteX1" fmla="*/ 895271 w 1419378"/>
              <a:gd name="connsiteY1" fmla="*/ 0 h 750305"/>
              <a:gd name="connsiteX2" fmla="*/ 1419378 w 1419378"/>
              <a:gd name="connsiteY2" fmla="*/ 750305 h 750305"/>
              <a:gd name="connsiteX3" fmla="*/ 144966 w 1419378"/>
              <a:gd name="connsiteY3" fmla="*/ 750305 h 750305"/>
              <a:gd name="connsiteX4" fmla="*/ 0 w 1419378"/>
              <a:gd name="connsiteY4" fmla="*/ 22302 h 750305"/>
              <a:gd name="connsiteX0" fmla="*/ 0 w 1430529"/>
              <a:gd name="connsiteY0" fmla="*/ 0 h 772608"/>
              <a:gd name="connsiteX1" fmla="*/ 906422 w 1430529"/>
              <a:gd name="connsiteY1" fmla="*/ 22303 h 772608"/>
              <a:gd name="connsiteX2" fmla="*/ 1430529 w 1430529"/>
              <a:gd name="connsiteY2" fmla="*/ 772608 h 772608"/>
              <a:gd name="connsiteX3" fmla="*/ 156117 w 1430529"/>
              <a:gd name="connsiteY3" fmla="*/ 772608 h 772608"/>
              <a:gd name="connsiteX4" fmla="*/ 0 w 1430529"/>
              <a:gd name="connsiteY4" fmla="*/ 0 h 772608"/>
              <a:gd name="connsiteX0" fmla="*/ 0 w 1419378"/>
              <a:gd name="connsiteY0" fmla="*/ 11151 h 750305"/>
              <a:gd name="connsiteX1" fmla="*/ 895271 w 1419378"/>
              <a:gd name="connsiteY1" fmla="*/ 0 h 750305"/>
              <a:gd name="connsiteX2" fmla="*/ 1419378 w 1419378"/>
              <a:gd name="connsiteY2" fmla="*/ 750305 h 750305"/>
              <a:gd name="connsiteX3" fmla="*/ 144966 w 1419378"/>
              <a:gd name="connsiteY3" fmla="*/ 750305 h 750305"/>
              <a:gd name="connsiteX4" fmla="*/ 0 w 1419378"/>
              <a:gd name="connsiteY4" fmla="*/ 11151 h 75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378" h="750305">
                <a:moveTo>
                  <a:pt x="0" y="11151"/>
                </a:moveTo>
                <a:lnTo>
                  <a:pt x="895271" y="0"/>
                </a:lnTo>
                <a:lnTo>
                  <a:pt x="1419378" y="750305"/>
                </a:lnTo>
                <a:lnTo>
                  <a:pt x="144966" y="750305"/>
                </a:lnTo>
                <a:lnTo>
                  <a:pt x="0" y="11151"/>
                </a:lnTo>
                <a:close/>
              </a:path>
            </a:pathLst>
          </a:cu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EC5BD8-8C98-C54E-81EF-5169FC12B859}"/>
              </a:ext>
            </a:extLst>
          </p:cNvPr>
          <p:cNvSpPr/>
          <p:nvPr/>
        </p:nvSpPr>
        <p:spPr>
          <a:xfrm>
            <a:off x="2155474" y="4225008"/>
            <a:ext cx="1008773" cy="1008773"/>
          </a:xfrm>
          <a:prstGeom prst="ellipse">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725DA6C-32EB-F047-8288-7EA77A99AA40}"/>
              </a:ext>
            </a:extLst>
          </p:cNvPr>
          <p:cNvCxnSpPr>
            <a:cxnSpLocks/>
            <a:stCxn id="13" idx="3"/>
            <a:endCxn id="11" idx="3"/>
          </p:cNvCxnSpPr>
          <p:nvPr/>
        </p:nvCxnSpPr>
        <p:spPr>
          <a:xfrm flipH="1">
            <a:off x="1199720" y="5086050"/>
            <a:ext cx="1103485" cy="101866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C6BAC97-04F7-9842-A1B8-566BD282C630}"/>
              </a:ext>
            </a:extLst>
          </p:cNvPr>
          <p:cNvCxnSpPr>
            <a:cxnSpLocks/>
            <a:stCxn id="13" idx="5"/>
            <a:endCxn id="11" idx="2"/>
          </p:cNvCxnSpPr>
          <p:nvPr/>
        </p:nvCxnSpPr>
        <p:spPr>
          <a:xfrm flipH="1">
            <a:off x="1416752" y="5086050"/>
            <a:ext cx="1599764" cy="101866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E79E5BE-4AB3-2D46-9858-0B7DF418685B}"/>
              </a:ext>
            </a:extLst>
          </p:cNvPr>
          <p:cNvCxnSpPr>
            <a:cxnSpLocks/>
            <a:stCxn id="13" idx="1"/>
            <a:endCxn id="11" idx="0"/>
          </p:cNvCxnSpPr>
          <p:nvPr/>
        </p:nvCxnSpPr>
        <p:spPr>
          <a:xfrm flipH="1">
            <a:off x="1175032" y="4372739"/>
            <a:ext cx="1128173" cy="160609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Right Brace 61">
            <a:extLst>
              <a:ext uri="{FF2B5EF4-FFF2-40B4-BE49-F238E27FC236}">
                <a16:creationId xmlns:a16="http://schemas.microsoft.com/office/drawing/2014/main" id="{9E70B4EB-0AA0-7846-977D-D8009956651E}"/>
              </a:ext>
            </a:extLst>
          </p:cNvPr>
          <p:cNvSpPr/>
          <p:nvPr/>
        </p:nvSpPr>
        <p:spPr>
          <a:xfrm rot="16200000">
            <a:off x="6943880" y="2935602"/>
            <a:ext cx="260817" cy="84128"/>
          </a:xfrm>
          <a:prstGeom prst="rightBrac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FFE53D99-81F2-C342-ABE3-6890D51374F7}"/>
              </a:ext>
            </a:extLst>
          </p:cNvPr>
          <p:cNvSpPr txBox="1"/>
          <p:nvPr/>
        </p:nvSpPr>
        <p:spPr>
          <a:xfrm>
            <a:off x="6699637" y="1958619"/>
            <a:ext cx="1438560" cy="738664"/>
          </a:xfrm>
          <a:prstGeom prst="rect">
            <a:avLst/>
          </a:prstGeom>
          <a:noFill/>
          <a:effectLst/>
        </p:spPr>
        <p:txBody>
          <a:bodyPr wrap="square" rtlCol="0">
            <a:spAutoFit/>
          </a:bodyPr>
          <a:lstStyle/>
          <a:p>
            <a:r>
              <a:rPr lang="en-US" sz="1400" dirty="0">
                <a:solidFill>
                  <a:srgbClr val="C00000"/>
                </a:solidFill>
              </a:rPr>
              <a:t>Per unit wavelength interval </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FFB8048-BB32-3B4E-A86E-1D91CB77A418}"/>
                  </a:ext>
                </a:extLst>
              </p:cNvPr>
              <p:cNvSpPr txBox="1"/>
              <p:nvPr/>
            </p:nvSpPr>
            <p:spPr>
              <a:xfrm>
                <a:off x="628132" y="1407899"/>
                <a:ext cx="3455818"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𝝁</m:t>
                      </m:r>
                      <m:r>
                        <a:rPr lang="en-US" sz="2800" b="1" i="1" smtClean="0">
                          <a:latin typeface="Cambria Math" panose="02040503050406030204" pitchFamily="18" charset="0"/>
                          <a:ea typeface="Cambria Math" panose="02040503050406030204" pitchFamily="18" charset="0"/>
                        </a:rPr>
                        <m:t>𝑾</m:t>
                      </m:r>
                      <m:r>
                        <a:rPr lang="en-US" sz="2800" b="1" i="1" smtClean="0">
                          <a:latin typeface="Cambria Math" panose="02040503050406030204" pitchFamily="18" charset="0"/>
                          <a:ea typeface="Cambria Math" panose="02040503050406030204" pitchFamily="18" charset="0"/>
                        </a:rPr>
                        <m:t> </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𝒄𝒎</m:t>
                          </m:r>
                        </m:e>
                        <m:sup>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𝟐</m:t>
                          </m:r>
                        </m:sup>
                      </m:sSup>
                      <m:r>
                        <a:rPr lang="en-US" sz="2800" b="1" i="1" smtClean="0">
                          <a:latin typeface="Cambria Math" panose="02040503050406030204" pitchFamily="18" charset="0"/>
                          <a:ea typeface="Cambria Math" panose="02040503050406030204" pitchFamily="18" charset="0"/>
                        </a:rPr>
                        <m:t> </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𝒔𝒓</m:t>
                          </m:r>
                        </m:e>
                        <m:sup>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𝟏</m:t>
                          </m:r>
                        </m:sup>
                      </m:sSup>
                      <m:r>
                        <a:rPr lang="en-US" sz="2800" b="1" i="1" smtClean="0">
                          <a:latin typeface="Cambria Math" panose="02040503050406030204" pitchFamily="18" charset="0"/>
                          <a:ea typeface="Cambria Math" panose="02040503050406030204" pitchFamily="18" charset="0"/>
                        </a:rPr>
                        <m:t> </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𝒏𝒎</m:t>
                          </m:r>
                        </m:e>
                        <m:sup>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𝟏</m:t>
                          </m:r>
                        </m:sup>
                      </m:sSup>
                    </m:oMath>
                  </m:oMathPara>
                </a14:m>
                <a:endParaRPr lang="en-US" sz="2800" b="1" dirty="0"/>
              </a:p>
            </p:txBody>
          </p:sp>
        </mc:Choice>
        <mc:Fallback xmlns="">
          <p:sp>
            <p:nvSpPr>
              <p:cNvPr id="65" name="TextBox 64">
                <a:extLst>
                  <a:ext uri="{FF2B5EF4-FFF2-40B4-BE49-F238E27FC236}">
                    <a16:creationId xmlns:a16="http://schemas.microsoft.com/office/drawing/2014/main" id="{AFFB8048-BB32-3B4E-A86E-1D91CB77A418}"/>
                  </a:ext>
                </a:extLst>
              </p:cNvPr>
              <p:cNvSpPr txBox="1">
                <a:spLocks noRot="1" noChangeAspect="1" noMove="1" noResize="1" noEditPoints="1" noAdjustHandles="1" noChangeArrowheads="1" noChangeShapeType="1" noTextEdit="1"/>
              </p:cNvSpPr>
              <p:nvPr/>
            </p:nvSpPr>
            <p:spPr>
              <a:xfrm>
                <a:off x="628132" y="1407899"/>
                <a:ext cx="3455818" cy="440633"/>
              </a:xfrm>
              <a:prstGeom prst="rect">
                <a:avLst/>
              </a:prstGeom>
              <a:blipFill>
                <a:blip r:embed="rId5"/>
                <a:stretch>
                  <a:fillRect l="-2574" t="-2857" r="-368" b="-40000"/>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A40229EA-F5C0-6845-B80E-517BD2A7DD2A}"/>
              </a:ext>
            </a:extLst>
          </p:cNvPr>
          <p:cNvSpPr txBox="1"/>
          <p:nvPr/>
        </p:nvSpPr>
        <p:spPr>
          <a:xfrm>
            <a:off x="352536" y="5499803"/>
            <a:ext cx="638625" cy="738664"/>
          </a:xfrm>
          <a:prstGeom prst="rect">
            <a:avLst/>
          </a:prstGeom>
          <a:noFill/>
          <a:effectLst/>
        </p:spPr>
        <p:txBody>
          <a:bodyPr wrap="square" rtlCol="0">
            <a:spAutoFit/>
          </a:bodyPr>
          <a:lstStyle/>
          <a:p>
            <a:r>
              <a:rPr lang="en-US" sz="1400" dirty="0">
                <a:solidFill>
                  <a:srgbClr val="C00000"/>
                </a:solidFill>
              </a:rPr>
              <a:t>Per unit area</a:t>
            </a:r>
          </a:p>
        </p:txBody>
      </p:sp>
      <p:sp>
        <p:nvSpPr>
          <p:cNvPr id="67" name="Right Brace 66">
            <a:extLst>
              <a:ext uri="{FF2B5EF4-FFF2-40B4-BE49-F238E27FC236}">
                <a16:creationId xmlns:a16="http://schemas.microsoft.com/office/drawing/2014/main" id="{4D6C63D5-1C49-014B-B2F4-F885662F4D13}"/>
              </a:ext>
            </a:extLst>
          </p:cNvPr>
          <p:cNvSpPr/>
          <p:nvPr/>
        </p:nvSpPr>
        <p:spPr>
          <a:xfrm rot="10800000">
            <a:off x="845612" y="5928701"/>
            <a:ext cx="241722" cy="224245"/>
          </a:xfrm>
          <a:prstGeom prst="rightBrac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939601D8-1556-2D46-90CF-D18EB27AD357}"/>
              </a:ext>
            </a:extLst>
          </p:cNvPr>
          <p:cNvSpPr txBox="1"/>
          <p:nvPr/>
        </p:nvSpPr>
        <p:spPr>
          <a:xfrm>
            <a:off x="3686644" y="4411034"/>
            <a:ext cx="866714" cy="738664"/>
          </a:xfrm>
          <a:prstGeom prst="rect">
            <a:avLst/>
          </a:prstGeom>
          <a:noFill/>
          <a:effectLst/>
        </p:spPr>
        <p:txBody>
          <a:bodyPr wrap="square" rtlCol="0">
            <a:spAutoFit/>
          </a:bodyPr>
          <a:lstStyle/>
          <a:p>
            <a:r>
              <a:rPr lang="en-US" sz="1400" dirty="0">
                <a:solidFill>
                  <a:srgbClr val="C00000"/>
                </a:solidFill>
              </a:rPr>
              <a:t>Per unit solid angle</a:t>
            </a:r>
          </a:p>
        </p:txBody>
      </p:sp>
      <p:sp>
        <p:nvSpPr>
          <p:cNvPr id="69" name="Right Brace 68">
            <a:extLst>
              <a:ext uri="{FF2B5EF4-FFF2-40B4-BE49-F238E27FC236}">
                <a16:creationId xmlns:a16="http://schemas.microsoft.com/office/drawing/2014/main" id="{6D71712F-182E-3C40-B404-24A48BECA188}"/>
              </a:ext>
            </a:extLst>
          </p:cNvPr>
          <p:cNvSpPr/>
          <p:nvPr/>
        </p:nvSpPr>
        <p:spPr>
          <a:xfrm>
            <a:off x="3288886" y="4190877"/>
            <a:ext cx="349245" cy="1008774"/>
          </a:xfrm>
          <a:prstGeom prst="rightBrac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6854959D-A71D-A54D-809F-3FFA758BC536}"/>
              </a:ext>
            </a:extLst>
          </p:cNvPr>
          <p:cNvSpPr txBox="1"/>
          <p:nvPr/>
        </p:nvSpPr>
        <p:spPr>
          <a:xfrm>
            <a:off x="4912191" y="4218292"/>
            <a:ext cx="3753757" cy="923330"/>
          </a:xfrm>
          <a:prstGeom prst="rect">
            <a:avLst/>
          </a:prstGeom>
          <a:noFill/>
        </p:spPr>
        <p:txBody>
          <a:bodyPr wrap="square" rtlCol="0">
            <a:spAutoFit/>
          </a:bodyPr>
          <a:lstStyle/>
          <a:p>
            <a:r>
              <a:rPr lang="en-US" b="1" dirty="0"/>
              <a:t>For observations of an extended </a:t>
            </a:r>
            <a:r>
              <a:rPr lang="en-US" b="1" i="1" dirty="0"/>
              <a:t>homogeneous</a:t>
            </a:r>
            <a:r>
              <a:rPr lang="en-US" b="1" dirty="0"/>
              <a:t> surface, radiance is independent of distance.</a:t>
            </a:r>
          </a:p>
        </p:txBody>
      </p:sp>
      <p:sp>
        <p:nvSpPr>
          <p:cNvPr id="71" name="TextBox 70">
            <a:extLst>
              <a:ext uri="{FF2B5EF4-FFF2-40B4-BE49-F238E27FC236}">
                <a16:creationId xmlns:a16="http://schemas.microsoft.com/office/drawing/2014/main" id="{28477C38-B4FF-D940-AF59-85C6B005C6C1}"/>
              </a:ext>
            </a:extLst>
          </p:cNvPr>
          <p:cNvSpPr txBox="1"/>
          <p:nvPr/>
        </p:nvSpPr>
        <p:spPr>
          <a:xfrm>
            <a:off x="4912191" y="5242245"/>
            <a:ext cx="3753757" cy="923330"/>
          </a:xfrm>
          <a:prstGeom prst="rect">
            <a:avLst/>
          </a:prstGeom>
          <a:noFill/>
        </p:spPr>
        <p:txBody>
          <a:bodyPr wrap="square" rtlCol="0">
            <a:spAutoFit/>
          </a:bodyPr>
          <a:lstStyle/>
          <a:p>
            <a:r>
              <a:rPr lang="en-US" b="1" dirty="0"/>
              <a:t>For observations of an extended </a:t>
            </a:r>
            <a:r>
              <a:rPr lang="en-US" b="1" i="1" dirty="0"/>
              <a:t>Lambertian</a:t>
            </a:r>
            <a:r>
              <a:rPr lang="en-US" b="1" dirty="0"/>
              <a:t> surface, radiance is independent of viewing angle.</a:t>
            </a:r>
          </a:p>
        </p:txBody>
      </p:sp>
    </p:spTree>
    <p:extLst>
      <p:ext uri="{BB962C8B-B14F-4D97-AF65-F5344CB8AC3E}">
        <p14:creationId xmlns:p14="http://schemas.microsoft.com/office/powerpoint/2010/main" val="138900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5</a:t>
            </a:fld>
            <a:endParaRPr lang="en-US" dirty="0"/>
          </a:p>
        </p:txBody>
      </p:sp>
      <p:sp>
        <p:nvSpPr>
          <p:cNvPr id="5" name="Title 4"/>
          <p:cNvSpPr>
            <a:spLocks noGrp="1"/>
          </p:cNvSpPr>
          <p:nvPr>
            <p:ph type="ctrTitle"/>
          </p:nvPr>
        </p:nvSpPr>
        <p:spPr/>
        <p:txBody>
          <a:bodyPr/>
          <a:lstStyle/>
          <a:p>
            <a:r>
              <a:rPr lang="en-US" sz="3600" dirty="0">
                <a:latin typeface="Arial" panose="020B0604020202020204" pitchFamily="34" charset="0"/>
                <a:cs typeface="Arial" panose="020B0604020202020204" pitchFamily="34" charset="0"/>
              </a:rPr>
              <a:t>Calibration Conventions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30" y="3601319"/>
            <a:ext cx="3141418" cy="2205739"/>
          </a:xfrm>
          <a:prstGeom prst="rect">
            <a:avLst/>
          </a:prstGeom>
        </p:spPr>
      </p:pic>
      <p:sp>
        <p:nvSpPr>
          <p:cNvPr id="9" name="TextBox 8"/>
          <p:cNvSpPr txBox="1"/>
          <p:nvPr/>
        </p:nvSpPr>
        <p:spPr>
          <a:xfrm>
            <a:off x="1054899" y="5832449"/>
            <a:ext cx="2682145" cy="307777"/>
          </a:xfrm>
          <a:prstGeom prst="rect">
            <a:avLst/>
          </a:prstGeom>
          <a:noFill/>
        </p:spPr>
        <p:txBody>
          <a:bodyPr wrap="none" rtlCol="0">
            <a:spAutoFit/>
          </a:bodyPr>
          <a:lstStyle/>
          <a:p>
            <a:r>
              <a:rPr lang="en-US" sz="1400" dirty="0"/>
              <a:t>Samples (cross-track locations)</a:t>
            </a:r>
          </a:p>
        </p:txBody>
      </p:sp>
      <p:sp>
        <p:nvSpPr>
          <p:cNvPr id="10" name="TextBox 9"/>
          <p:cNvSpPr txBox="1"/>
          <p:nvPr/>
        </p:nvSpPr>
        <p:spPr>
          <a:xfrm rot="16200000">
            <a:off x="-407155" y="4577181"/>
            <a:ext cx="2194832" cy="307777"/>
          </a:xfrm>
          <a:prstGeom prst="rect">
            <a:avLst/>
          </a:prstGeom>
          <a:noFill/>
        </p:spPr>
        <p:txBody>
          <a:bodyPr wrap="none" rtlCol="0">
            <a:spAutoFit/>
          </a:bodyPr>
          <a:lstStyle/>
          <a:p>
            <a:r>
              <a:rPr lang="en-US" sz="1400" dirty="0"/>
              <a:t>Rows (spectral channels)</a:t>
            </a:r>
          </a:p>
        </p:txBody>
      </p:sp>
      <p:pic>
        <p:nvPicPr>
          <p:cNvPr id="11"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12" name="Group 11"/>
          <p:cNvGrpSpPr/>
          <p:nvPr/>
        </p:nvGrpSpPr>
        <p:grpSpPr>
          <a:xfrm>
            <a:off x="4076715" y="2670856"/>
            <a:ext cx="5035761" cy="3918689"/>
            <a:chOff x="4138" y="1609261"/>
            <a:chExt cx="6253482" cy="4866286"/>
          </a:xfrm>
        </p:grpSpPr>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14"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5" name="Straight Connector 14"/>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8" name="Straight Connector 17"/>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3" name="TextBox 22"/>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4" name="TextBox 23"/>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5" name="TextBox 24"/>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6" name="Oval 25"/>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7" name="Straight Connector 26"/>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4168AE8-F098-EC45-B8DE-85B1939EB852}"/>
              </a:ext>
            </a:extLst>
          </p:cNvPr>
          <p:cNvSpPr txBox="1"/>
          <p:nvPr/>
        </p:nvSpPr>
        <p:spPr>
          <a:xfrm>
            <a:off x="635620" y="1271961"/>
            <a:ext cx="5176747" cy="2031325"/>
          </a:xfrm>
          <a:prstGeom prst="rect">
            <a:avLst/>
          </a:prstGeom>
          <a:noFill/>
        </p:spPr>
        <p:txBody>
          <a:bodyPr wrap="square" rtlCol="0">
            <a:spAutoFit/>
          </a:bodyPr>
          <a:lstStyle/>
          <a:p>
            <a:r>
              <a:rPr lang="en-US" b="1" dirty="0"/>
              <a:t>The detector is a two-dimensional focal plane array (FPA).  In a typical “pushbroom” design, one is the spatial dimension and the other is the spectral (wavelength) dimension.</a:t>
            </a:r>
          </a:p>
          <a:p>
            <a:endParaRPr lang="en-US" dirty="0"/>
          </a:p>
          <a:p>
            <a:r>
              <a:rPr lang="en-US" b="1" dirty="0"/>
              <a:t>To get the second spatial dimension, we ”push” the sensor on a mobile platform.</a:t>
            </a:r>
          </a:p>
        </p:txBody>
      </p:sp>
    </p:spTree>
    <p:extLst>
      <p:ext uri="{BB962C8B-B14F-4D97-AF65-F5344CB8AC3E}">
        <p14:creationId xmlns:p14="http://schemas.microsoft.com/office/powerpoint/2010/main" val="398137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6</a:t>
            </a:fld>
            <a:endParaRPr lang="en-US" dirty="0"/>
          </a:p>
        </p:txBody>
      </p:sp>
      <p:pic>
        <p:nvPicPr>
          <p:cNvPr id="12"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7" name="Group 6"/>
          <p:cNvGrpSpPr/>
          <p:nvPr/>
        </p:nvGrpSpPr>
        <p:grpSpPr>
          <a:xfrm>
            <a:off x="4076715" y="2670856"/>
            <a:ext cx="5035761" cy="3918689"/>
            <a:chOff x="4138" y="1609261"/>
            <a:chExt cx="6253482" cy="4866286"/>
          </a:xfrm>
        </p:grpSpPr>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27"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3" name="Straight Connector 12"/>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6" name="Straight Connector 15"/>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1" name="TextBox 20"/>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2" name="TextBox 21"/>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3" name="TextBox 22"/>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4" name="Oval 23"/>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5" name="Straight Connector 24"/>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itle 27"/>
          <p:cNvSpPr>
            <a:spLocks noGrp="1"/>
          </p:cNvSpPr>
          <p:nvPr>
            <p:ph type="ctrTitle"/>
          </p:nvPr>
        </p:nvSpPr>
        <p:spPr>
          <a:xfrm>
            <a:off x="454025" y="454025"/>
            <a:ext cx="6854763" cy="436031"/>
          </a:xfrm>
        </p:spPr>
        <p:txBody>
          <a:bodyPr/>
          <a:lstStyle/>
          <a:p>
            <a:r>
              <a:rPr lang="en-US" sz="3600" dirty="0"/>
              <a:t>Calibration: basic steps</a:t>
            </a:r>
          </a:p>
        </p:txBody>
      </p:sp>
      <p:sp>
        <p:nvSpPr>
          <p:cNvPr id="31" name="Text Placeholder 6"/>
          <p:cNvSpPr txBox="1">
            <a:spLocks/>
          </p:cNvSpPr>
          <p:nvPr/>
        </p:nvSpPr>
        <p:spPr>
          <a:xfrm>
            <a:off x="532635" y="1258792"/>
            <a:ext cx="4848277" cy="3736312"/>
          </a:xfrm>
          <a:prstGeom prst="rect">
            <a:avLst/>
          </a:prstGeom>
        </p:spPr>
        <p:txBody>
          <a:bodyPr vert="horz"/>
          <a:lstStyle>
            <a:lvl1pPr marL="342900" indent="-342900" algn="l" defTabSz="457200" rtl="0" eaLnBrk="1" latinLnBrk="0" hangingPunct="1">
              <a:spcBef>
                <a:spcPct val="20000"/>
              </a:spcBef>
              <a:buFont typeface="Arial"/>
              <a:buChar char="•"/>
              <a:defRPr sz="3200" kern="1200">
                <a:solidFill>
                  <a:schemeClr val="tx1"/>
                </a:solidFill>
                <a:latin typeface="Helvetica" charset="0"/>
                <a:ea typeface="Helvetica" charset="0"/>
                <a:cs typeface="Helvetica" charset="0"/>
              </a:defRPr>
            </a:lvl1pPr>
            <a:lvl2pPr marL="742950" indent="-285750" algn="l" defTabSz="457200" rtl="0" eaLnBrk="1" latinLnBrk="0" hangingPunct="1">
              <a:spcBef>
                <a:spcPct val="20000"/>
              </a:spcBef>
              <a:buFont typeface="Arial"/>
              <a:buChar char="–"/>
              <a:defRPr sz="2800" kern="1200">
                <a:solidFill>
                  <a:schemeClr val="tx1"/>
                </a:solidFill>
                <a:latin typeface="Helvetica" charset="0"/>
                <a:ea typeface="Helvetica" charset="0"/>
                <a:cs typeface="Helvetica" charset="0"/>
              </a:defRPr>
            </a:lvl2pPr>
            <a:lvl3pPr marL="1143000" indent="-228600" algn="l" defTabSz="457200" rtl="0" eaLnBrk="1" latinLnBrk="0" hangingPunct="1">
              <a:spcBef>
                <a:spcPct val="20000"/>
              </a:spcBef>
              <a:buFont typeface="Arial"/>
              <a:buChar char="•"/>
              <a:defRPr sz="2400" kern="1200">
                <a:solidFill>
                  <a:schemeClr val="tx1"/>
                </a:solidFill>
                <a:latin typeface="Helvetica" charset="0"/>
                <a:ea typeface="Helvetica" charset="0"/>
                <a:cs typeface="Helvetica" charset="0"/>
              </a:defRPr>
            </a:lvl3pPr>
            <a:lvl4pPr marL="16002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4pPr>
            <a:lvl5pPr marL="20574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latin typeface="+mn-lt"/>
              </a:rPr>
              <a:t>Typically, calibration involves a series of transformations and corrections that “work backwards from the focal plane”</a:t>
            </a:r>
          </a:p>
          <a:p>
            <a:pPr marL="0" indent="0">
              <a:buNone/>
            </a:pPr>
            <a:endParaRPr lang="en-US" sz="1800" b="1" dirty="0">
              <a:latin typeface="+mn-lt"/>
            </a:endParaRPr>
          </a:p>
          <a:p>
            <a:pPr marL="514350" indent="-514350">
              <a:buFont typeface="+mj-lt"/>
              <a:buAutoNum type="arabicPeriod"/>
            </a:pPr>
            <a:r>
              <a:rPr lang="en-US" sz="1800" b="1" dirty="0">
                <a:latin typeface="+mn-lt"/>
              </a:rPr>
              <a:t>Account for electronic effects - the unique, time-dependent radiometric response of each FPA element</a:t>
            </a:r>
          </a:p>
          <a:p>
            <a:pPr marL="514350" indent="-514350">
              <a:buFont typeface="+mj-lt"/>
              <a:buAutoNum type="arabicPeriod"/>
            </a:pPr>
            <a:endParaRPr lang="en-US" sz="1800" b="1" dirty="0">
              <a:latin typeface="+mn-lt"/>
            </a:endParaRPr>
          </a:p>
          <a:p>
            <a:pPr marL="457200" indent="-457200">
              <a:buFont typeface="+mj-lt"/>
              <a:buAutoNum type="arabicPeriod"/>
            </a:pPr>
            <a:r>
              <a:rPr lang="en-US" sz="1800" b="1" dirty="0">
                <a:latin typeface="+mn-lt"/>
              </a:rPr>
              <a:t>Account for optical effects - the spatial and spectral “view” of each FPA element</a:t>
            </a:r>
          </a:p>
          <a:p>
            <a:pPr marL="457200" indent="-457200">
              <a:buFont typeface="+mj-lt"/>
              <a:buAutoNum type="arabicPeriod"/>
            </a:pPr>
            <a:endParaRPr lang="en-US" sz="1800" b="1" dirty="0">
              <a:latin typeface="+mn-lt"/>
            </a:endParaRPr>
          </a:p>
          <a:p>
            <a:pPr marL="457200" indent="-457200">
              <a:buFont typeface="+mj-lt"/>
              <a:buAutoNum type="arabicPeriod"/>
            </a:pPr>
            <a:r>
              <a:rPr lang="en-US" sz="1800" b="1" dirty="0">
                <a:latin typeface="+mn-lt"/>
              </a:rPr>
              <a:t>Tie to the S.I. (absolute </a:t>
            </a:r>
            <a:r>
              <a:rPr lang="en-US" sz="1800" b="1" dirty="0" err="1">
                <a:latin typeface="+mn-lt"/>
              </a:rPr>
              <a:t>spectroradiometry</a:t>
            </a:r>
            <a:r>
              <a:rPr lang="en-US" sz="1800" b="1" dirty="0">
                <a:latin typeface="+mn-lt"/>
              </a:rPr>
              <a:t>)</a:t>
            </a:r>
          </a:p>
          <a:p>
            <a:pPr marL="914400" lvl="1" indent="-457200">
              <a:buFont typeface="+mj-lt"/>
              <a:buAutoNum type="arabicPeriod"/>
            </a:pPr>
            <a:endParaRPr lang="en-US" sz="1800" b="1" dirty="0">
              <a:latin typeface="+mn-lt"/>
            </a:endParaRPr>
          </a:p>
          <a:p>
            <a:pPr marL="457200" indent="-457200">
              <a:buFont typeface="+mj-lt"/>
              <a:buAutoNum type="arabicPeriod"/>
            </a:pPr>
            <a:endParaRPr lang="en-US" sz="1800" b="1" dirty="0">
              <a:latin typeface="+mn-lt"/>
            </a:endParaRPr>
          </a:p>
          <a:p>
            <a:pPr marL="914400" lvl="1" indent="-457200">
              <a:buFont typeface="+mj-lt"/>
              <a:buAutoNum type="arabicPeriod"/>
            </a:pPr>
            <a:endParaRPr lang="en-US" sz="1800" b="1" dirty="0">
              <a:latin typeface="+mn-lt"/>
            </a:endParaRPr>
          </a:p>
          <a:p>
            <a:pPr marL="457200" indent="-457200">
              <a:buFont typeface="+mj-lt"/>
              <a:buAutoNum type="arabicPeriod"/>
            </a:pPr>
            <a:endParaRPr lang="en-US" sz="1800" b="1" dirty="0">
              <a:latin typeface="+mn-lt"/>
            </a:endParaRPr>
          </a:p>
        </p:txBody>
      </p:sp>
    </p:spTree>
    <p:extLst>
      <p:ext uri="{BB962C8B-B14F-4D97-AF65-F5344CB8AC3E}">
        <p14:creationId xmlns:p14="http://schemas.microsoft.com/office/powerpoint/2010/main" val="307113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7</a:t>
            </a:fld>
            <a:endParaRPr lang="en-US" dirty="0"/>
          </a:p>
        </p:txBody>
      </p:sp>
      <p:sp>
        <p:nvSpPr>
          <p:cNvPr id="5" name="Title 4"/>
          <p:cNvSpPr>
            <a:spLocks noGrp="1"/>
          </p:cNvSpPr>
          <p:nvPr>
            <p:ph type="ctrTitle"/>
          </p:nvPr>
        </p:nvSpPr>
        <p:spPr/>
        <p:txBody>
          <a:bodyPr/>
          <a:lstStyle/>
          <a:p>
            <a:r>
              <a:rPr lang="en-US" sz="3600" dirty="0">
                <a:latin typeface="Arial" panose="020B0604020202020204" pitchFamily="34" charset="0"/>
                <a:cs typeface="Arial" panose="020B0604020202020204" pitchFamily="34" charset="0"/>
              </a:rPr>
              <a:t>Basic radiometric model</a:t>
            </a:r>
          </a:p>
        </p:txBody>
      </p:sp>
      <p:sp>
        <p:nvSpPr>
          <p:cNvPr id="24" name="TextBox 23"/>
          <p:cNvSpPr txBox="1"/>
          <p:nvPr/>
        </p:nvSpPr>
        <p:spPr>
          <a:xfrm>
            <a:off x="889522" y="3095442"/>
            <a:ext cx="1988621" cy="646331"/>
          </a:xfrm>
          <a:prstGeom prst="rect">
            <a:avLst/>
          </a:prstGeom>
          <a:noFill/>
        </p:spPr>
        <p:txBody>
          <a:bodyPr wrap="none" rtlCol="0">
            <a:spAutoFit/>
          </a:bodyPr>
          <a:lstStyle/>
          <a:p>
            <a:pPr algn="ctr"/>
            <a:r>
              <a:rPr lang="en-US" b="1" dirty="0">
                <a:solidFill>
                  <a:srgbClr val="FF0000"/>
                </a:solidFill>
              </a:rPr>
              <a:t>Radiance at FPA</a:t>
            </a:r>
          </a:p>
          <a:p>
            <a:pPr algn="ctr"/>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a:t>
            </a:r>
            <a:endParaRPr lang="en-US" dirty="0">
              <a:solidFill>
                <a:srgbClr val="FF0000"/>
              </a:solidFill>
            </a:endParaRPr>
          </a:p>
        </p:txBody>
      </p:sp>
      <p:sp>
        <p:nvSpPr>
          <p:cNvPr id="25" name="TextBox 24"/>
          <p:cNvSpPr txBox="1"/>
          <p:nvPr/>
        </p:nvSpPr>
        <p:spPr>
          <a:xfrm>
            <a:off x="3384299" y="3092385"/>
            <a:ext cx="1287725" cy="646331"/>
          </a:xfrm>
          <a:prstGeom prst="rect">
            <a:avLst/>
          </a:prstGeom>
          <a:noFill/>
        </p:spPr>
        <p:txBody>
          <a:bodyPr wrap="none" rtlCol="0">
            <a:spAutoFit/>
          </a:bodyPr>
          <a:lstStyle/>
          <a:p>
            <a:pPr algn="ctr"/>
            <a:r>
              <a:rPr lang="en-US" b="1" dirty="0">
                <a:solidFill>
                  <a:srgbClr val="FF0000"/>
                </a:solidFill>
              </a:rPr>
              <a:t>FPA Value</a:t>
            </a:r>
          </a:p>
          <a:p>
            <a:pPr algn="ctr"/>
            <a:r>
              <a:rPr lang="en-US" dirty="0">
                <a:solidFill>
                  <a:srgbClr val="FF0000"/>
                </a:solidFill>
              </a:rPr>
              <a:t>DN</a:t>
            </a:r>
          </a:p>
        </p:txBody>
      </p:sp>
      <p:sp>
        <p:nvSpPr>
          <p:cNvPr id="26" name="TextBox 25"/>
          <p:cNvSpPr txBox="1"/>
          <p:nvPr/>
        </p:nvSpPr>
        <p:spPr>
          <a:xfrm>
            <a:off x="5218719" y="3122780"/>
            <a:ext cx="851515" cy="646331"/>
          </a:xfrm>
          <a:prstGeom prst="rect">
            <a:avLst/>
          </a:prstGeom>
          <a:noFill/>
        </p:spPr>
        <p:txBody>
          <a:bodyPr wrap="none" rtlCol="0">
            <a:spAutoFit/>
          </a:bodyPr>
          <a:lstStyle/>
          <a:p>
            <a:pPr algn="ctr"/>
            <a:r>
              <a:rPr lang="en-US" b="1" dirty="0">
                <a:solidFill>
                  <a:srgbClr val="FF0000"/>
                </a:solidFill>
              </a:rPr>
              <a:t>Offset</a:t>
            </a:r>
          </a:p>
          <a:p>
            <a:pPr algn="ctr"/>
            <a:r>
              <a:rPr lang="en-US" dirty="0">
                <a:solidFill>
                  <a:srgbClr val="FF0000"/>
                </a:solidFill>
              </a:rPr>
              <a:t>DN</a:t>
            </a:r>
          </a:p>
        </p:txBody>
      </p:sp>
      <p:sp>
        <p:nvSpPr>
          <p:cNvPr id="27" name="TextBox 26"/>
          <p:cNvSpPr txBox="1"/>
          <p:nvPr/>
        </p:nvSpPr>
        <p:spPr>
          <a:xfrm>
            <a:off x="667178" y="1282441"/>
            <a:ext cx="7506666" cy="646331"/>
          </a:xfrm>
          <a:prstGeom prst="rect">
            <a:avLst/>
          </a:prstGeom>
          <a:noFill/>
        </p:spPr>
        <p:txBody>
          <a:bodyPr wrap="square" rtlCol="0">
            <a:spAutoFit/>
          </a:bodyPr>
          <a:lstStyle/>
          <a:p>
            <a:r>
              <a:rPr lang="en-US" b="1" dirty="0"/>
              <a:t>The FPA response is </a:t>
            </a:r>
            <a:r>
              <a:rPr lang="en-US" b="1" i="1" dirty="0"/>
              <a:t>usually</a:t>
            </a:r>
            <a:r>
              <a:rPr lang="en-US" b="1" dirty="0"/>
              <a:t> linear in illumination.  For each </a:t>
            </a:r>
            <a:r>
              <a:rPr lang="en-US" b="1" dirty="0" err="1"/>
              <a:t>crosstrack</a:t>
            </a:r>
            <a:r>
              <a:rPr lang="en-US" b="1" dirty="0"/>
              <a:t> element x and spectral channel c:</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solidFill>
                  <a:srgbClr val="FF0000"/>
                </a:solidFill>
              </a:rPr>
              <a:t>Gain</a:t>
            </a:r>
          </a:p>
          <a:p>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 </a:t>
            </a:r>
            <a:r>
              <a:rPr lang="en-US" dirty="0">
                <a:solidFill>
                  <a:srgbClr val="FF0000"/>
                </a:solidFill>
              </a:rPr>
              <a:t>DN</a:t>
            </a:r>
            <a:r>
              <a:rPr lang="en-US" baseline="30000" dirty="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317625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16" name="Right Arrow 15"/>
          <p:cNvSpPr/>
          <p:nvPr/>
        </p:nvSpPr>
        <p:spPr>
          <a:xfrm rot="8437624">
            <a:off x="3264984" y="2926677"/>
            <a:ext cx="3537757" cy="1071939"/>
          </a:xfrm>
          <a:custGeom>
            <a:avLst/>
            <a:gdLst>
              <a:gd name="connsiteX0" fmla="*/ 0 w 2582125"/>
              <a:gd name="connsiteY0" fmla="*/ 231873 h 927490"/>
              <a:gd name="connsiteX1" fmla="*/ 2118380 w 2582125"/>
              <a:gd name="connsiteY1" fmla="*/ 231873 h 927490"/>
              <a:gd name="connsiteX2" fmla="*/ 2118380 w 2582125"/>
              <a:gd name="connsiteY2" fmla="*/ 0 h 927490"/>
              <a:gd name="connsiteX3" fmla="*/ 2582125 w 2582125"/>
              <a:gd name="connsiteY3" fmla="*/ 463745 h 927490"/>
              <a:gd name="connsiteX4" fmla="*/ 2118380 w 2582125"/>
              <a:gd name="connsiteY4" fmla="*/ 927490 h 927490"/>
              <a:gd name="connsiteX5" fmla="*/ 2118380 w 2582125"/>
              <a:gd name="connsiteY5" fmla="*/ 695618 h 927490"/>
              <a:gd name="connsiteX6" fmla="*/ 0 w 2582125"/>
              <a:gd name="connsiteY6" fmla="*/ 695618 h 927490"/>
              <a:gd name="connsiteX7" fmla="*/ 0 w 2582125"/>
              <a:gd name="connsiteY7" fmla="*/ 231873 h 927490"/>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55632 w 3537757"/>
              <a:gd name="connsiteY6" fmla="*/ 840067 h 1071939"/>
              <a:gd name="connsiteX7" fmla="*/ 0 w 3537757"/>
              <a:gd name="connsiteY7" fmla="*/ 0 h 1071939"/>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32514 w 3537757"/>
              <a:gd name="connsiteY6" fmla="*/ 719124 h 1071939"/>
              <a:gd name="connsiteX7" fmla="*/ 0 w 3537757"/>
              <a:gd name="connsiteY7" fmla="*/ 0 h 107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7757" h="1071939">
                <a:moveTo>
                  <a:pt x="0" y="0"/>
                </a:moveTo>
                <a:lnTo>
                  <a:pt x="3074012" y="376322"/>
                </a:lnTo>
                <a:lnTo>
                  <a:pt x="3074012" y="144449"/>
                </a:lnTo>
                <a:lnTo>
                  <a:pt x="3537757" y="608194"/>
                </a:lnTo>
                <a:lnTo>
                  <a:pt x="3074012" y="1071939"/>
                </a:lnTo>
                <a:lnTo>
                  <a:pt x="3074012" y="840067"/>
                </a:lnTo>
                <a:lnTo>
                  <a:pt x="932514" y="719124"/>
                </a:lnTo>
                <a:lnTo>
                  <a:pt x="0"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ight Arrow 8"/>
          <p:cNvSpPr/>
          <p:nvPr/>
        </p:nvSpPr>
        <p:spPr>
          <a:xfrm rot="5400000">
            <a:off x="6951868" y="3008960"/>
            <a:ext cx="1671641" cy="1200113"/>
          </a:xfrm>
          <a:custGeom>
            <a:avLst/>
            <a:gdLst>
              <a:gd name="connsiteX0" fmla="*/ 0 w 1671644"/>
              <a:gd name="connsiteY0" fmla="*/ 231873 h 927490"/>
              <a:gd name="connsiteX1" fmla="*/ 1207899 w 1671644"/>
              <a:gd name="connsiteY1" fmla="*/ 231873 h 927490"/>
              <a:gd name="connsiteX2" fmla="*/ 1207899 w 1671644"/>
              <a:gd name="connsiteY2" fmla="*/ 0 h 927490"/>
              <a:gd name="connsiteX3" fmla="*/ 1671644 w 1671644"/>
              <a:gd name="connsiteY3" fmla="*/ 463745 h 927490"/>
              <a:gd name="connsiteX4" fmla="*/ 1207899 w 1671644"/>
              <a:gd name="connsiteY4" fmla="*/ 927490 h 927490"/>
              <a:gd name="connsiteX5" fmla="*/ 1207899 w 1671644"/>
              <a:gd name="connsiteY5" fmla="*/ 695618 h 927490"/>
              <a:gd name="connsiteX6" fmla="*/ 0 w 1671644"/>
              <a:gd name="connsiteY6" fmla="*/ 695618 h 927490"/>
              <a:gd name="connsiteX7" fmla="*/ 0 w 1671644"/>
              <a:gd name="connsiteY7" fmla="*/ 231873 h 927490"/>
              <a:gd name="connsiteX0" fmla="*/ 15765 w 1671644"/>
              <a:gd name="connsiteY0" fmla="*/ 0 h 1200113"/>
              <a:gd name="connsiteX1" fmla="*/ 1207899 w 1671644"/>
              <a:gd name="connsiteY1" fmla="*/ 504496 h 1200113"/>
              <a:gd name="connsiteX2" fmla="*/ 1207899 w 1671644"/>
              <a:gd name="connsiteY2" fmla="*/ 272623 h 1200113"/>
              <a:gd name="connsiteX3" fmla="*/ 1671644 w 1671644"/>
              <a:gd name="connsiteY3" fmla="*/ 736368 h 1200113"/>
              <a:gd name="connsiteX4" fmla="*/ 1207899 w 1671644"/>
              <a:gd name="connsiteY4" fmla="*/ 1200113 h 1200113"/>
              <a:gd name="connsiteX5" fmla="*/ 1207899 w 1671644"/>
              <a:gd name="connsiteY5" fmla="*/ 968241 h 1200113"/>
              <a:gd name="connsiteX6" fmla="*/ 0 w 1671644"/>
              <a:gd name="connsiteY6" fmla="*/ 968241 h 1200113"/>
              <a:gd name="connsiteX7" fmla="*/ 15765 w 1671644"/>
              <a:gd name="connsiteY7" fmla="*/ 0 h 1200113"/>
              <a:gd name="connsiteX0" fmla="*/ 15762 w 1671641"/>
              <a:gd name="connsiteY0" fmla="*/ 0 h 1200113"/>
              <a:gd name="connsiteX1" fmla="*/ 1207896 w 1671641"/>
              <a:gd name="connsiteY1" fmla="*/ 504496 h 1200113"/>
              <a:gd name="connsiteX2" fmla="*/ 1207896 w 1671641"/>
              <a:gd name="connsiteY2" fmla="*/ 272623 h 1200113"/>
              <a:gd name="connsiteX3" fmla="*/ 1671641 w 1671641"/>
              <a:gd name="connsiteY3" fmla="*/ 736368 h 1200113"/>
              <a:gd name="connsiteX4" fmla="*/ 1207896 w 1671641"/>
              <a:gd name="connsiteY4" fmla="*/ 1200113 h 1200113"/>
              <a:gd name="connsiteX5" fmla="*/ 1207896 w 1671641"/>
              <a:gd name="connsiteY5" fmla="*/ 968241 h 1200113"/>
              <a:gd name="connsiteX6" fmla="*/ 0 w 1671641"/>
              <a:gd name="connsiteY6" fmla="*/ 1173193 h 1200113"/>
              <a:gd name="connsiteX7" fmla="*/ 15762 w 1671641"/>
              <a:gd name="connsiteY7" fmla="*/ 0 h 120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1641" h="1200113">
                <a:moveTo>
                  <a:pt x="15762" y="0"/>
                </a:moveTo>
                <a:lnTo>
                  <a:pt x="1207896" y="504496"/>
                </a:lnTo>
                <a:lnTo>
                  <a:pt x="1207896" y="272623"/>
                </a:lnTo>
                <a:lnTo>
                  <a:pt x="1671641" y="736368"/>
                </a:lnTo>
                <a:lnTo>
                  <a:pt x="1207896" y="1200113"/>
                </a:lnTo>
                <a:lnTo>
                  <a:pt x="1207896" y="968241"/>
                </a:lnTo>
                <a:lnTo>
                  <a:pt x="0" y="1173193"/>
                </a:lnTo>
                <a:lnTo>
                  <a:pt x="15762"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8</a:t>
            </a:fld>
            <a:endParaRPr lang="en-US" dirty="0"/>
          </a:p>
        </p:txBody>
      </p:sp>
      <p:sp>
        <p:nvSpPr>
          <p:cNvPr id="5" name="Title 4"/>
          <p:cNvSpPr>
            <a:spLocks noGrp="1"/>
          </p:cNvSpPr>
          <p:nvPr>
            <p:ph type="ctrTitle"/>
          </p:nvPr>
        </p:nvSpPr>
        <p:spPr/>
        <p:txBody>
          <a:bodyPr/>
          <a:lstStyle/>
          <a:p>
            <a:r>
              <a:rPr lang="en-US" sz="3600" dirty="0">
                <a:latin typeface="+mn-lt"/>
              </a:rPr>
              <a:t>Basic radiometric model</a:t>
            </a:r>
          </a:p>
        </p:txBody>
      </p:sp>
      <p:sp>
        <p:nvSpPr>
          <p:cNvPr id="26" name="TextBox 25"/>
          <p:cNvSpPr txBox="1"/>
          <p:nvPr/>
        </p:nvSpPr>
        <p:spPr>
          <a:xfrm>
            <a:off x="4398308" y="3112443"/>
            <a:ext cx="851515" cy="646331"/>
          </a:xfrm>
          <a:prstGeom prst="rect">
            <a:avLst/>
          </a:prstGeom>
          <a:noFill/>
        </p:spPr>
        <p:txBody>
          <a:bodyPr wrap="none" rtlCol="0">
            <a:spAutoFit/>
          </a:bodyPr>
          <a:lstStyle/>
          <a:p>
            <a:pPr algn="ctr"/>
            <a:r>
              <a:rPr lang="en-US" b="1" dirty="0"/>
              <a:t>Offset</a:t>
            </a:r>
          </a:p>
          <a:p>
            <a:pPr algn="ctr"/>
            <a:r>
              <a:rPr lang="en-US" dirty="0"/>
              <a:t>DN</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t>Gain</a:t>
            </a:r>
          </a:p>
          <a:p>
            <a:r>
              <a:rPr lang="en-US" dirty="0" err="1"/>
              <a:t>uW</a:t>
            </a:r>
            <a:r>
              <a:rPr lang="en-US" dirty="0"/>
              <a:t> nm</a:t>
            </a:r>
            <a:r>
              <a:rPr lang="en-US" baseline="30000" dirty="0"/>
              <a:t>-1</a:t>
            </a:r>
            <a:r>
              <a:rPr lang="en-US" dirty="0"/>
              <a:t> sr</a:t>
            </a:r>
            <a:r>
              <a:rPr lang="en-US" baseline="30000" dirty="0"/>
              <a:t>-1</a:t>
            </a:r>
            <a:r>
              <a:rPr lang="en-US" dirty="0"/>
              <a:t> cm</a:t>
            </a:r>
            <a:r>
              <a:rPr lang="en-US" baseline="30000" dirty="0"/>
              <a:t>-2 </a:t>
            </a:r>
            <a:r>
              <a:rPr lang="en-US" dirty="0"/>
              <a:t>DN</a:t>
            </a:r>
            <a:r>
              <a:rPr lang="en-US" baseline="30000" dirty="0"/>
              <a:t>-1</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4695" t="-6385" r="-1" b="1"/>
          <a:stretch/>
        </p:blipFill>
        <p:spPr>
          <a:xfrm>
            <a:off x="5498931" y="4484350"/>
            <a:ext cx="3062558" cy="715781"/>
          </a:xfrm>
          <a:prstGeom prst="rect">
            <a:avLst/>
          </a:prstGeom>
        </p:spPr>
      </p:pic>
      <p:sp>
        <p:nvSpPr>
          <p:cNvPr id="17" name="TextBox 16"/>
          <p:cNvSpPr txBox="1"/>
          <p:nvPr/>
        </p:nvSpPr>
        <p:spPr>
          <a:xfrm>
            <a:off x="2303204" y="4502703"/>
            <a:ext cx="1946736" cy="923330"/>
          </a:xfrm>
          <a:prstGeom prst="rect">
            <a:avLst/>
          </a:prstGeom>
          <a:noFill/>
        </p:spPr>
        <p:txBody>
          <a:bodyPr wrap="square" rtlCol="0">
            <a:spAutoFit/>
          </a:bodyPr>
          <a:lstStyle/>
          <a:p>
            <a:pPr algn="ctr"/>
            <a:r>
              <a:rPr lang="en-US" b="1" dirty="0">
                <a:solidFill>
                  <a:srgbClr val="FF0000"/>
                </a:solidFill>
              </a:rPr>
              <a:t>Dark Level</a:t>
            </a:r>
          </a:p>
          <a:p>
            <a:pPr algn="ctr"/>
            <a:r>
              <a:rPr lang="en-US" dirty="0">
                <a:solidFill>
                  <a:srgbClr val="FF0000"/>
                </a:solidFill>
              </a:rPr>
              <a:t>(per element, each </a:t>
            </a:r>
            <a:r>
              <a:rPr lang="en-US" dirty="0" err="1">
                <a:solidFill>
                  <a:srgbClr val="FF0000"/>
                </a:solidFill>
              </a:rPr>
              <a:t>flightline</a:t>
            </a:r>
            <a:r>
              <a:rPr lang="en-US" dirty="0">
                <a:solidFill>
                  <a:srgbClr val="FF0000"/>
                </a:solidFill>
              </a:rPr>
              <a:t>)</a:t>
            </a:r>
          </a:p>
        </p:txBody>
      </p:sp>
      <p:sp>
        <p:nvSpPr>
          <p:cNvPr id="19" name="TextBox 18"/>
          <p:cNvSpPr txBox="1"/>
          <p:nvPr/>
        </p:nvSpPr>
        <p:spPr>
          <a:xfrm>
            <a:off x="5193929" y="5197641"/>
            <a:ext cx="1925453" cy="1200329"/>
          </a:xfrm>
          <a:prstGeom prst="rect">
            <a:avLst/>
          </a:prstGeom>
          <a:noFill/>
        </p:spPr>
        <p:txBody>
          <a:bodyPr wrap="square" rtlCol="0">
            <a:spAutoFit/>
          </a:bodyPr>
          <a:lstStyle/>
          <a:p>
            <a:pPr algn="ctr"/>
            <a:r>
              <a:rPr lang="en-US" b="1" dirty="0">
                <a:solidFill>
                  <a:srgbClr val="FF0000"/>
                </a:solidFill>
              </a:rPr>
              <a:t>Radiometric Coefficient</a:t>
            </a:r>
          </a:p>
          <a:p>
            <a:pPr algn="ctr"/>
            <a:r>
              <a:rPr lang="en-US" dirty="0">
                <a:solidFill>
                  <a:srgbClr val="FF0000"/>
                </a:solidFill>
              </a:rPr>
              <a:t>(per channel, each campaign)</a:t>
            </a:r>
          </a:p>
        </p:txBody>
      </p:sp>
      <p:sp>
        <p:nvSpPr>
          <p:cNvPr id="20" name="TextBox 19"/>
          <p:cNvSpPr txBox="1"/>
          <p:nvPr/>
        </p:nvSpPr>
        <p:spPr>
          <a:xfrm>
            <a:off x="6953680" y="5213717"/>
            <a:ext cx="1925453" cy="923330"/>
          </a:xfrm>
          <a:prstGeom prst="rect">
            <a:avLst/>
          </a:prstGeom>
          <a:noFill/>
        </p:spPr>
        <p:txBody>
          <a:bodyPr wrap="square" rtlCol="0">
            <a:spAutoFit/>
          </a:bodyPr>
          <a:lstStyle/>
          <a:p>
            <a:pPr algn="ctr"/>
            <a:r>
              <a:rPr lang="en-US" b="1" dirty="0">
                <a:solidFill>
                  <a:srgbClr val="FF0000"/>
                </a:solidFill>
              </a:rPr>
              <a:t>Flat field</a:t>
            </a:r>
          </a:p>
          <a:p>
            <a:pPr algn="ctr"/>
            <a:r>
              <a:rPr lang="en-US" dirty="0">
                <a:solidFill>
                  <a:srgbClr val="FF0000"/>
                </a:solidFill>
              </a:rPr>
              <a:t>(per element, each campaign)</a:t>
            </a:r>
          </a:p>
        </p:txBody>
      </p:sp>
      <p:sp>
        <p:nvSpPr>
          <p:cNvPr id="10" name="TextBox 9">
            <a:extLst>
              <a:ext uri="{FF2B5EF4-FFF2-40B4-BE49-F238E27FC236}">
                <a16:creationId xmlns:a16="http://schemas.microsoft.com/office/drawing/2014/main" id="{6F268C0F-5D32-6044-B6E6-14AFECAB48D4}"/>
              </a:ext>
            </a:extLst>
          </p:cNvPr>
          <p:cNvSpPr txBox="1"/>
          <p:nvPr/>
        </p:nvSpPr>
        <p:spPr>
          <a:xfrm>
            <a:off x="667178" y="3123595"/>
            <a:ext cx="2559507" cy="923330"/>
          </a:xfrm>
          <a:prstGeom prst="rect">
            <a:avLst/>
          </a:prstGeom>
          <a:noFill/>
        </p:spPr>
        <p:txBody>
          <a:bodyPr wrap="square" rtlCol="0">
            <a:spAutoFit/>
          </a:bodyPr>
          <a:lstStyle/>
          <a:p>
            <a:r>
              <a:rPr lang="en-US" b="1" dirty="0"/>
              <a:t>This decomposes into different physical effects:</a:t>
            </a:r>
          </a:p>
        </p:txBody>
      </p:sp>
      <p:sp>
        <p:nvSpPr>
          <p:cNvPr id="22" name="TextBox 21">
            <a:extLst>
              <a:ext uri="{FF2B5EF4-FFF2-40B4-BE49-F238E27FC236}">
                <a16:creationId xmlns:a16="http://schemas.microsoft.com/office/drawing/2014/main" id="{F92A6B82-0391-FE4F-9D52-C5BE6FD7F2B8}"/>
              </a:ext>
            </a:extLst>
          </p:cNvPr>
          <p:cNvSpPr txBox="1"/>
          <p:nvPr/>
        </p:nvSpPr>
        <p:spPr>
          <a:xfrm>
            <a:off x="667178" y="1282441"/>
            <a:ext cx="7506666" cy="646331"/>
          </a:xfrm>
          <a:prstGeom prst="rect">
            <a:avLst/>
          </a:prstGeom>
          <a:noFill/>
        </p:spPr>
        <p:txBody>
          <a:bodyPr wrap="square" rtlCol="0">
            <a:spAutoFit/>
          </a:bodyPr>
          <a:lstStyle/>
          <a:p>
            <a:r>
              <a:rPr lang="en-US" b="1" dirty="0"/>
              <a:t>The FPA response is </a:t>
            </a:r>
            <a:r>
              <a:rPr lang="en-US" b="1" i="1" dirty="0"/>
              <a:t>usually</a:t>
            </a:r>
            <a:r>
              <a:rPr lang="en-US" b="1" dirty="0"/>
              <a:t> linear in illumination.  For each </a:t>
            </a:r>
            <a:r>
              <a:rPr lang="en-US" b="1" dirty="0" err="1"/>
              <a:t>crosstrack</a:t>
            </a:r>
            <a:r>
              <a:rPr lang="en-US" b="1" dirty="0"/>
              <a:t> element x and spectral channel c:</a:t>
            </a:r>
          </a:p>
        </p:txBody>
      </p:sp>
    </p:spTree>
    <p:extLst>
      <p:ext uri="{BB962C8B-B14F-4D97-AF65-F5344CB8AC3E}">
        <p14:creationId xmlns:p14="http://schemas.microsoft.com/office/powerpoint/2010/main" val="102448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itle 4"/>
          <p:cNvSpPr>
            <a:spLocks noGrp="1"/>
          </p:cNvSpPr>
          <p:nvPr>
            <p:ph type="ctrTitle"/>
          </p:nvPr>
        </p:nvSpPr>
        <p:spPr>
          <a:xfrm>
            <a:off x="454026" y="454025"/>
            <a:ext cx="4396754" cy="436031"/>
          </a:xfrm>
        </p:spPr>
        <p:txBody>
          <a:bodyPr/>
          <a:lstStyle/>
          <a:p>
            <a:r>
              <a:rPr lang="en-US" sz="3600" dirty="0">
                <a:latin typeface="+mn-lt"/>
              </a:rPr>
              <a:t>Components of gain</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4695" t="-6385" r="-1" b="1"/>
          <a:stretch/>
        </p:blipFill>
        <p:spPr>
          <a:xfrm>
            <a:off x="1109723" y="5428692"/>
            <a:ext cx="2298962" cy="537313"/>
          </a:xfrm>
          <a:prstGeom prst="rect">
            <a:avLst/>
          </a:prstGeom>
        </p:spPr>
      </p:pic>
      <p:grpSp>
        <p:nvGrpSpPr>
          <p:cNvPr id="7" name="Group 6">
            <a:extLst>
              <a:ext uri="{FF2B5EF4-FFF2-40B4-BE49-F238E27FC236}">
                <a16:creationId xmlns:a16="http://schemas.microsoft.com/office/drawing/2014/main" id="{0872B008-746D-154C-AA99-311F4F78C307}"/>
              </a:ext>
            </a:extLst>
          </p:cNvPr>
          <p:cNvGrpSpPr/>
          <p:nvPr/>
        </p:nvGrpSpPr>
        <p:grpSpPr>
          <a:xfrm>
            <a:off x="4572000" y="654406"/>
            <a:ext cx="3694181" cy="5797092"/>
            <a:chOff x="3419054" y="-1306372"/>
            <a:chExt cx="4855809" cy="7619978"/>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287" t="34483" r="30306" b="34483"/>
            <a:stretch/>
          </p:blipFill>
          <p:spPr>
            <a:xfrm>
              <a:off x="4124623" y="-456148"/>
              <a:ext cx="3258193" cy="301462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9925" t="29425" r="9184" b="28736"/>
            <a:stretch/>
          </p:blipFill>
          <p:spPr>
            <a:xfrm>
              <a:off x="4124623" y="3704255"/>
              <a:ext cx="3898358" cy="2609351"/>
            </a:xfrm>
            <a:prstGeom prst="rect">
              <a:avLst/>
            </a:prstGeom>
          </p:spPr>
        </p:pic>
        <p:sp>
          <p:nvSpPr>
            <p:cNvPr id="16" name="TextBox 15"/>
            <p:cNvSpPr txBox="1"/>
            <p:nvPr/>
          </p:nvSpPr>
          <p:spPr>
            <a:xfrm>
              <a:off x="4128061" y="-1306372"/>
              <a:ext cx="3445306" cy="849569"/>
            </a:xfrm>
            <a:prstGeom prst="rect">
              <a:avLst/>
            </a:prstGeom>
            <a:noFill/>
          </p:spPr>
          <p:txBody>
            <a:bodyPr wrap="square" rtlCol="0">
              <a:spAutoFit/>
            </a:bodyPr>
            <a:lstStyle/>
            <a:p>
              <a:pPr algn="ctr"/>
              <a:r>
                <a:rPr lang="en-US" dirty="0"/>
                <a:t>Estimate RCCs using a NIST-calibrated source</a:t>
              </a:r>
            </a:p>
          </p:txBody>
        </p:sp>
        <p:sp>
          <p:nvSpPr>
            <p:cNvPr id="19" name="TextBox 18"/>
            <p:cNvSpPr txBox="1"/>
            <p:nvPr/>
          </p:nvSpPr>
          <p:spPr>
            <a:xfrm>
              <a:off x="3419054" y="2757722"/>
              <a:ext cx="4855809" cy="849569"/>
            </a:xfrm>
            <a:prstGeom prst="rect">
              <a:avLst/>
            </a:prstGeom>
            <a:noFill/>
          </p:spPr>
          <p:txBody>
            <a:bodyPr wrap="square" rtlCol="0">
              <a:spAutoFit/>
            </a:bodyPr>
            <a:lstStyle/>
            <a:p>
              <a:pPr algn="r"/>
              <a:r>
                <a:rPr lang="en-US" dirty="0"/>
                <a:t>Estimate flat field from a uniform sphere passed across the FOV</a:t>
              </a:r>
            </a:p>
          </p:txBody>
        </p:sp>
      </p:grpSp>
      <p:sp>
        <p:nvSpPr>
          <p:cNvPr id="12" name="TextBox 11">
            <a:extLst>
              <a:ext uri="{FF2B5EF4-FFF2-40B4-BE49-F238E27FC236}">
                <a16:creationId xmlns:a16="http://schemas.microsoft.com/office/drawing/2014/main" id="{2523EAA0-2255-0F4E-87DD-D97C417FC0F8}"/>
              </a:ext>
            </a:extLst>
          </p:cNvPr>
          <p:cNvSpPr txBox="1"/>
          <p:nvPr/>
        </p:nvSpPr>
        <p:spPr>
          <a:xfrm>
            <a:off x="499502" y="1796344"/>
            <a:ext cx="4351278" cy="3416320"/>
          </a:xfrm>
          <a:prstGeom prst="rect">
            <a:avLst/>
          </a:prstGeom>
          <a:noFill/>
        </p:spPr>
        <p:txBody>
          <a:bodyPr wrap="square" rtlCol="0">
            <a:spAutoFit/>
          </a:bodyPr>
          <a:lstStyle/>
          <a:p>
            <a:r>
              <a:rPr lang="en-US" b="1" dirty="0"/>
              <a:t>Gain is typically separated into two components.  A flat field represents the relative response of all elements on the focal plane array.  It serves to make their response uniform.  Values are typically close to unity.</a:t>
            </a:r>
          </a:p>
          <a:p>
            <a:endParaRPr lang="en-US" b="1" dirty="0"/>
          </a:p>
          <a:p>
            <a:r>
              <a:rPr lang="en-US" b="1" dirty="0"/>
              <a:t>After this spatial normalization, Radiometric Coefficients (RCCs) map the normalized, offset-subtracted instrument Digital Numbers (DN) to physical radiance units.  </a:t>
            </a:r>
          </a:p>
        </p:txBody>
      </p:sp>
    </p:spTree>
    <p:extLst>
      <p:ext uri="{BB962C8B-B14F-4D97-AF65-F5344CB8AC3E}">
        <p14:creationId xmlns:p14="http://schemas.microsoft.com/office/powerpoint/2010/main" val="3604601250"/>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2770</TotalTime>
  <Words>1092</Words>
  <Application>Microsoft Macintosh PowerPoint</Application>
  <PresentationFormat>On-screen Show (4:3)</PresentationFormat>
  <Paragraphs>144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Cambria Math</vt:lpstr>
      <vt:lpstr>Helvetica</vt:lpstr>
      <vt:lpstr>NASA-JPL White Templates</vt:lpstr>
      <vt:lpstr>PowerPoint Presentation</vt:lpstr>
      <vt:lpstr>PowerPoint Presentation</vt:lpstr>
      <vt:lpstr>Reprise</vt:lpstr>
      <vt:lpstr>What is the spectral radiance?</vt:lpstr>
      <vt:lpstr>Calibration Conventions</vt:lpstr>
      <vt:lpstr>Calibration: basic steps</vt:lpstr>
      <vt:lpstr>Basic radiometric model</vt:lpstr>
      <vt:lpstr>Basic radiometric model</vt:lpstr>
      <vt:lpstr>Components of gain</vt:lpstr>
      <vt:lpstr>Estimate RCCs using a NIST-calibrated source</vt:lpstr>
      <vt:lpstr>Flat field calibration equipment</vt:lpstr>
      <vt:lpstr>Validation method</vt:lpstr>
      <vt:lpstr>Validation</vt:lpstr>
      <vt:lpstr>PowerPoint Presentation</vt:lpstr>
      <vt:lpstr>Exercise 7: Radiometric Calibration /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97</cp:revision>
  <cp:lastPrinted>2014-07-14T23:49:38Z</cp:lastPrinted>
  <dcterms:created xsi:type="dcterms:W3CDTF">2019-07-06T21:56:51Z</dcterms:created>
  <dcterms:modified xsi:type="dcterms:W3CDTF">2020-09-13T16:24:07Z</dcterms:modified>
</cp:coreProperties>
</file>